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26a077c8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26a077c8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6a077c8d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126a077c8d5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6a077c8d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126a077c8d5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21bc80883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121bc80883e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6a077c8d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126a077c8d5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26a077c8d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126a077c8d5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6a077c8d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126a077c8d5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2aac8c3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22aac8c3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2aac8c34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2aac8c34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2aac8c34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2aac8c34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22aac8c34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22aac8c34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2aac8c34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22aac8c34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22aac8c34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22aac8c34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2aac8c34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2aac8c34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2aac8c34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2aac8c34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2aac8c34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22aac8c34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b6c9941d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1b6c9941d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b6c9941df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1b6c9941df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b6c9941d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1b6c9941d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2aac8c34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22aac8c34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2aac8c34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22aac8c34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2aac8c34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22aac8c34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2aac8c34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2aac8c34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2aac8c34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22aac8c34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22aac8c34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22aac8c34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2aac8c34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2aac8c34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2aac8c34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2aac8c34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2aac8c34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22aac8c34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22aac8c34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22aac8c34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1b6c9941d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1b6c9941d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6a077c8d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26a077c8d5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26a077c8d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126a077c8d5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26a077c8d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g126a077c8d5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26a077c8d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126a077c8d5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21bc80883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121bc80883e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1.png"/><Relationship Id="rId5" Type="http://schemas.openxmlformats.org/officeDocument/2006/relationships/image" Target="../media/image30.png"/><Relationship Id="rId6"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3.png"/><Relationship Id="rId6"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4294967295" type="title"/>
          </p:nvPr>
        </p:nvSpPr>
        <p:spPr>
          <a:xfrm>
            <a:off x="1340225" y="141600"/>
            <a:ext cx="6367800" cy="50019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Clr>
                <a:schemeClr val="dk1"/>
              </a:buClr>
              <a:buSzPts val="1100"/>
              <a:buFont typeface="Arial"/>
              <a:buNone/>
            </a:pPr>
            <a:r>
              <a:rPr b="1" lang="en" sz="1800">
                <a:latin typeface="Times New Roman"/>
                <a:ea typeface="Times New Roman"/>
                <a:cs typeface="Times New Roman"/>
                <a:sym typeface="Times New Roman"/>
              </a:rPr>
              <a:t> </a:t>
            </a:r>
            <a:r>
              <a:rPr b="1" lang="en" sz="1488">
                <a:latin typeface="Times New Roman"/>
                <a:ea typeface="Times New Roman"/>
                <a:cs typeface="Times New Roman"/>
                <a:sym typeface="Times New Roman"/>
              </a:rPr>
              <a:t>A Report of Analysing COVID-19 data for India</a:t>
            </a:r>
            <a:endParaRPr b="1" sz="1488">
              <a:latin typeface="Times New Roman"/>
              <a:ea typeface="Times New Roman"/>
              <a:cs typeface="Times New Roman"/>
              <a:sym typeface="Times New Roman"/>
            </a:endParaRPr>
          </a:p>
          <a:p>
            <a:pPr indent="0" lvl="0" marL="0" rtl="0" algn="ctr">
              <a:lnSpc>
                <a:spcPct val="115000"/>
              </a:lnSpc>
              <a:spcBef>
                <a:spcPts val="1200"/>
              </a:spcBef>
              <a:spcAft>
                <a:spcPts val="0"/>
              </a:spcAft>
              <a:buClr>
                <a:schemeClr val="dk1"/>
              </a:buClr>
              <a:buSzPts val="1100"/>
              <a:buFont typeface="Arial"/>
              <a:buNone/>
            </a:pPr>
            <a:r>
              <a:rPr b="1" lang="en" sz="1255">
                <a:latin typeface="Times New Roman"/>
                <a:ea typeface="Times New Roman"/>
                <a:cs typeface="Times New Roman"/>
                <a:sym typeface="Times New Roman"/>
              </a:rPr>
              <a:t>at</a:t>
            </a:r>
            <a:endParaRPr b="1" sz="1255">
              <a:latin typeface="Times New Roman"/>
              <a:ea typeface="Times New Roman"/>
              <a:cs typeface="Times New Roman"/>
              <a:sym typeface="Times New Roman"/>
            </a:endParaRPr>
          </a:p>
          <a:p>
            <a:pPr indent="0" lvl="0" marL="0" rtl="0" algn="ctr">
              <a:lnSpc>
                <a:spcPct val="115000"/>
              </a:lnSpc>
              <a:spcBef>
                <a:spcPts val="1200"/>
              </a:spcBef>
              <a:spcAft>
                <a:spcPts val="0"/>
              </a:spcAft>
              <a:buClr>
                <a:schemeClr val="dk1"/>
              </a:buClr>
              <a:buSzPts val="1100"/>
              <a:buFont typeface="Arial"/>
              <a:buNone/>
            </a:pPr>
            <a:r>
              <a:rPr b="1" lang="en" sz="1488">
                <a:latin typeface="Times New Roman"/>
                <a:ea typeface="Times New Roman"/>
                <a:cs typeface="Times New Roman"/>
                <a:sym typeface="Times New Roman"/>
              </a:rPr>
              <a:t>Wipro Limited</a:t>
            </a:r>
            <a:endParaRPr b="1" sz="1488">
              <a:latin typeface="Times New Roman"/>
              <a:ea typeface="Times New Roman"/>
              <a:cs typeface="Times New Roman"/>
              <a:sym typeface="Times New Roman"/>
            </a:endParaRPr>
          </a:p>
          <a:p>
            <a:pPr indent="0" lvl="0" marL="0" rtl="0" algn="ctr">
              <a:lnSpc>
                <a:spcPct val="115000"/>
              </a:lnSpc>
              <a:spcBef>
                <a:spcPts val="1200"/>
              </a:spcBef>
              <a:spcAft>
                <a:spcPts val="0"/>
              </a:spcAft>
              <a:buClr>
                <a:schemeClr val="dk1"/>
              </a:buClr>
              <a:buSzPts val="1100"/>
              <a:buFont typeface="Arial"/>
              <a:buNone/>
            </a:pPr>
            <a:r>
              <a:rPr b="1" lang="en" sz="1288">
                <a:latin typeface="Times New Roman"/>
                <a:ea typeface="Times New Roman"/>
                <a:cs typeface="Times New Roman"/>
                <a:sym typeface="Times New Roman"/>
              </a:rPr>
              <a:t>Submitted by</a:t>
            </a:r>
            <a:endParaRPr b="1" sz="1288">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rPr b="1" lang="en" sz="1188">
                <a:latin typeface="Times New Roman"/>
                <a:ea typeface="Times New Roman"/>
                <a:cs typeface="Times New Roman"/>
                <a:sym typeface="Times New Roman"/>
              </a:rPr>
              <a:t>THOLISAPURAM SHAIK NASIR HUSSAIN</a:t>
            </a:r>
            <a:endParaRPr b="1" sz="1188">
              <a:latin typeface="Times New Roman"/>
              <a:ea typeface="Times New Roman"/>
              <a:cs typeface="Times New Roman"/>
              <a:sym typeface="Times New Roman"/>
            </a:endParaRPr>
          </a:p>
          <a:p>
            <a:pPr indent="0" lvl="0" marL="0" rtl="0" algn="ctr">
              <a:lnSpc>
                <a:spcPct val="115000"/>
              </a:lnSpc>
              <a:spcBef>
                <a:spcPts val="1200"/>
              </a:spcBef>
              <a:spcAft>
                <a:spcPts val="0"/>
              </a:spcAft>
              <a:buClr>
                <a:schemeClr val="dk1"/>
              </a:buClr>
              <a:buSzPts val="1100"/>
              <a:buFont typeface="Arial"/>
              <a:buNone/>
            </a:pPr>
            <a:r>
              <a:rPr b="1" lang="en" sz="1188">
                <a:latin typeface="Times New Roman"/>
                <a:ea typeface="Times New Roman"/>
                <a:cs typeface="Times New Roman"/>
                <a:sym typeface="Times New Roman"/>
              </a:rPr>
              <a:t>SNEHA PORWAL</a:t>
            </a:r>
            <a:endParaRPr b="1" sz="1188">
              <a:latin typeface="Times New Roman"/>
              <a:ea typeface="Times New Roman"/>
              <a:cs typeface="Times New Roman"/>
              <a:sym typeface="Times New Roman"/>
            </a:endParaRPr>
          </a:p>
          <a:p>
            <a:pPr indent="0" lvl="0" marL="0" rtl="0" algn="ctr">
              <a:lnSpc>
                <a:spcPct val="115000"/>
              </a:lnSpc>
              <a:spcBef>
                <a:spcPts val="1200"/>
              </a:spcBef>
              <a:spcAft>
                <a:spcPts val="0"/>
              </a:spcAft>
              <a:buClr>
                <a:schemeClr val="dk1"/>
              </a:buClr>
              <a:buSzPts val="1100"/>
              <a:buFont typeface="Arial"/>
              <a:buNone/>
            </a:pPr>
            <a:r>
              <a:rPr b="1" lang="en" sz="1188">
                <a:latin typeface="Times New Roman"/>
                <a:ea typeface="Times New Roman"/>
                <a:cs typeface="Times New Roman"/>
                <a:sym typeface="Times New Roman"/>
              </a:rPr>
              <a:t>RIDDHI CHATTERJEE</a:t>
            </a:r>
            <a:endParaRPr b="1" sz="1188">
              <a:latin typeface="Times New Roman"/>
              <a:ea typeface="Times New Roman"/>
              <a:cs typeface="Times New Roman"/>
              <a:sym typeface="Times New Roman"/>
            </a:endParaRPr>
          </a:p>
          <a:p>
            <a:pPr indent="0" lvl="0" marL="0" rtl="0" algn="ctr">
              <a:lnSpc>
                <a:spcPct val="115000"/>
              </a:lnSpc>
              <a:spcBef>
                <a:spcPts val="1200"/>
              </a:spcBef>
              <a:spcAft>
                <a:spcPts val="0"/>
              </a:spcAft>
              <a:buClr>
                <a:schemeClr val="dk1"/>
              </a:buClr>
              <a:buSzPts val="1100"/>
              <a:buFont typeface="Arial"/>
              <a:buNone/>
            </a:pPr>
            <a:r>
              <a:rPr b="1" i="1" lang="en" sz="1200">
                <a:latin typeface="Times New Roman"/>
                <a:ea typeface="Times New Roman"/>
                <a:cs typeface="Times New Roman"/>
                <a:sym typeface="Times New Roman"/>
              </a:rPr>
              <a:t>in partial fulfillment for the award of the internship</a:t>
            </a:r>
            <a:endParaRPr b="1" i="1" sz="1200">
              <a:latin typeface="Times New Roman"/>
              <a:ea typeface="Times New Roman"/>
              <a:cs typeface="Times New Roman"/>
              <a:sym typeface="Times New Roman"/>
            </a:endParaRPr>
          </a:p>
          <a:p>
            <a:pPr indent="0" lvl="0" marL="0" rtl="0" algn="ctr">
              <a:lnSpc>
                <a:spcPct val="115000"/>
              </a:lnSpc>
              <a:spcBef>
                <a:spcPts val="1200"/>
              </a:spcBef>
              <a:spcAft>
                <a:spcPts val="0"/>
              </a:spcAft>
              <a:buClr>
                <a:schemeClr val="dk1"/>
              </a:buClr>
              <a:buSzPts val="1100"/>
              <a:buFont typeface="Arial"/>
              <a:buNone/>
            </a:pPr>
            <a:r>
              <a:rPr b="1" i="1" lang="en" sz="1188">
                <a:latin typeface="Times New Roman"/>
                <a:ea typeface="Times New Roman"/>
                <a:cs typeface="Times New Roman"/>
                <a:sym typeface="Times New Roman"/>
              </a:rPr>
              <a:t>In</a:t>
            </a:r>
            <a:endParaRPr b="1" i="1" sz="1300">
              <a:latin typeface="Times New Roman"/>
              <a:ea typeface="Times New Roman"/>
              <a:cs typeface="Times New Roman"/>
              <a:sym typeface="Times New Roman"/>
            </a:endParaRPr>
          </a:p>
          <a:p>
            <a:pPr indent="0" lvl="0" marL="0" rtl="0" algn="ctr">
              <a:lnSpc>
                <a:spcPct val="115000"/>
              </a:lnSpc>
              <a:spcBef>
                <a:spcPts val="1200"/>
              </a:spcBef>
              <a:spcAft>
                <a:spcPts val="0"/>
              </a:spcAft>
              <a:buClr>
                <a:schemeClr val="dk1"/>
              </a:buClr>
              <a:buSzPts val="1100"/>
              <a:buFont typeface="Arial"/>
              <a:buNone/>
            </a:pPr>
            <a:r>
              <a:rPr b="1" lang="en" sz="1166">
                <a:latin typeface="Times New Roman"/>
                <a:ea typeface="Times New Roman"/>
                <a:cs typeface="Times New Roman"/>
                <a:sym typeface="Times New Roman"/>
              </a:rPr>
              <a:t>DATA ANALYTICS AND ARTIFICIAL INTELLIGENCE-INFORMATION MANAGEMENT (DAAI-IM) (GROUP - 11)</a:t>
            </a:r>
            <a:endParaRPr b="1" sz="1166">
              <a:latin typeface="Times New Roman"/>
              <a:ea typeface="Times New Roman"/>
              <a:cs typeface="Times New Roman"/>
              <a:sym typeface="Times New Roman"/>
            </a:endParaRPr>
          </a:p>
          <a:p>
            <a:pPr indent="0" lvl="0" marL="0" rtl="0" algn="ctr">
              <a:lnSpc>
                <a:spcPct val="115000"/>
              </a:lnSpc>
              <a:spcBef>
                <a:spcPts val="1200"/>
              </a:spcBef>
              <a:spcAft>
                <a:spcPts val="0"/>
              </a:spcAft>
              <a:buClr>
                <a:schemeClr val="dk1"/>
              </a:buClr>
              <a:buSzPts val="1100"/>
              <a:buFont typeface="Arial"/>
              <a:buNone/>
            </a:pPr>
            <a:r>
              <a:t/>
            </a:r>
            <a:endParaRPr b="1" sz="1166">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p:txBody>
      </p:sp>
      <p:pic>
        <p:nvPicPr>
          <p:cNvPr id="55" name="Google Shape;55;p13"/>
          <p:cNvPicPr preferRelativeResize="0"/>
          <p:nvPr/>
        </p:nvPicPr>
        <p:blipFill rotWithShape="1">
          <a:blip r:embed="rId3">
            <a:alphaModFix/>
          </a:blip>
          <a:srcRect b="0" l="0" r="0" t="0"/>
          <a:stretch/>
        </p:blipFill>
        <p:spPr>
          <a:xfrm>
            <a:off x="3930225" y="4162750"/>
            <a:ext cx="1187800" cy="924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38435"/>
              <a:buNone/>
            </a:pPr>
            <a:r>
              <a:rPr b="1" lang="en" sz="2861">
                <a:solidFill>
                  <a:schemeClr val="dk2"/>
                </a:solidFill>
              </a:rPr>
              <a:t>Statement</a:t>
            </a:r>
            <a:r>
              <a:rPr b="1" lang="en" sz="2861">
                <a:solidFill>
                  <a:schemeClr val="dk2"/>
                </a:solidFill>
              </a:rPr>
              <a:t> 3 Query</a:t>
            </a:r>
            <a:endParaRPr b="1" sz="2861">
              <a:solidFill>
                <a:schemeClr val="dk2"/>
              </a:solidFill>
            </a:endParaRPr>
          </a:p>
          <a:p>
            <a:pPr indent="0" lvl="0" marL="0" rtl="0" algn="l">
              <a:lnSpc>
                <a:spcPct val="100000"/>
              </a:lnSpc>
              <a:spcBef>
                <a:spcPts val="1200"/>
              </a:spcBef>
              <a:spcAft>
                <a:spcPts val="0"/>
              </a:spcAft>
              <a:buSzPct val="78304"/>
              <a:buNone/>
            </a:pPr>
            <a:r>
              <a:t/>
            </a:r>
            <a:endParaRPr sz="3973">
              <a:solidFill>
                <a:schemeClr val="dk2"/>
              </a:solidFill>
            </a:endParaRPr>
          </a:p>
        </p:txBody>
      </p:sp>
      <p:sp>
        <p:nvSpPr>
          <p:cNvPr id="117" name="Google Shape;117;p22"/>
          <p:cNvSpPr txBox="1"/>
          <p:nvPr>
            <p:ph idx="1" type="body"/>
          </p:nvPr>
        </p:nvSpPr>
        <p:spPr>
          <a:xfrm>
            <a:off x="311700" y="1152475"/>
            <a:ext cx="73728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2571"/>
              <a:buNone/>
            </a:pPr>
            <a:r>
              <a:rPr lang="en" sz="2773"/>
              <a:t>Select a.</a:t>
            </a:r>
            <a:r>
              <a:rPr lang="en" sz="2773"/>
              <a:t>Daily_Confirmed</a:t>
            </a:r>
            <a:r>
              <a:rPr lang="en" sz="2773"/>
              <a:t> from third a join (select max(Daily_Confirmed ) as max_Daily_Confirmed from third) b on a.Daily_Confirmed = b.max_Daily_Confirmed;</a:t>
            </a:r>
            <a:endParaRPr sz="2773"/>
          </a:p>
          <a:p>
            <a:pPr indent="0" lvl="0" marL="0" rtl="0" algn="l">
              <a:lnSpc>
                <a:spcPct val="115000"/>
              </a:lnSpc>
              <a:spcBef>
                <a:spcPts val="1200"/>
              </a:spcBef>
              <a:spcAft>
                <a:spcPts val="1200"/>
              </a:spcAft>
              <a:buSzPts val="2571"/>
              <a:buNone/>
            </a:pPr>
            <a:r>
              <a:t/>
            </a:r>
            <a:endParaRPr sz="2773"/>
          </a:p>
        </p:txBody>
      </p:sp>
      <p:pic>
        <p:nvPicPr>
          <p:cNvPr id="118" name="Google Shape;118;p22"/>
          <p:cNvPicPr preferRelativeResize="0"/>
          <p:nvPr/>
        </p:nvPicPr>
        <p:blipFill>
          <a:blip r:embed="rId3">
            <a:alphaModFix/>
          </a:blip>
          <a:stretch>
            <a:fillRect/>
          </a:stretch>
        </p:blipFill>
        <p:spPr>
          <a:xfrm>
            <a:off x="7236075" y="0"/>
            <a:ext cx="1907925" cy="1907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38435"/>
              <a:buNone/>
            </a:pPr>
            <a:r>
              <a:rPr b="1" lang="en" sz="2861">
                <a:solidFill>
                  <a:schemeClr val="dk2"/>
                </a:solidFill>
              </a:rPr>
              <a:t>Statement</a:t>
            </a:r>
            <a:r>
              <a:rPr b="1" lang="en" sz="2861">
                <a:solidFill>
                  <a:schemeClr val="dk2"/>
                </a:solidFill>
              </a:rPr>
              <a:t> 6 Query</a:t>
            </a:r>
            <a:endParaRPr b="1" sz="2861">
              <a:solidFill>
                <a:schemeClr val="dk2"/>
              </a:solidFill>
            </a:endParaRPr>
          </a:p>
          <a:p>
            <a:pPr indent="0" lvl="0" marL="0" rtl="0" algn="l">
              <a:lnSpc>
                <a:spcPct val="100000"/>
              </a:lnSpc>
              <a:spcBef>
                <a:spcPts val="1200"/>
              </a:spcBef>
              <a:spcAft>
                <a:spcPts val="0"/>
              </a:spcAft>
              <a:buSzPct val="78304"/>
              <a:buNone/>
            </a:pPr>
            <a:r>
              <a:t/>
            </a:r>
            <a:endParaRPr sz="3973">
              <a:solidFill>
                <a:schemeClr val="dk2"/>
              </a:solidFill>
            </a:endParaRPr>
          </a:p>
        </p:txBody>
      </p:sp>
      <p:pic>
        <p:nvPicPr>
          <p:cNvPr id="124" name="Google Shape;124;p23"/>
          <p:cNvPicPr preferRelativeResize="0"/>
          <p:nvPr/>
        </p:nvPicPr>
        <p:blipFill>
          <a:blip r:embed="rId3">
            <a:alphaModFix/>
          </a:blip>
          <a:stretch>
            <a:fillRect/>
          </a:stretch>
        </p:blipFill>
        <p:spPr>
          <a:xfrm>
            <a:off x="7236075" y="0"/>
            <a:ext cx="1907925" cy="1907925"/>
          </a:xfrm>
          <a:prstGeom prst="rect">
            <a:avLst/>
          </a:prstGeom>
          <a:noFill/>
          <a:ln>
            <a:noFill/>
          </a:ln>
        </p:spPr>
      </p:pic>
      <p:sp>
        <p:nvSpPr>
          <p:cNvPr id="125" name="Google Shape;125;p23"/>
          <p:cNvSpPr txBox="1"/>
          <p:nvPr>
            <p:ph idx="1" type="body"/>
          </p:nvPr>
        </p:nvSpPr>
        <p:spPr>
          <a:xfrm>
            <a:off x="311700" y="1152475"/>
            <a:ext cx="7566300" cy="3416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SzPts val="2571"/>
              <a:buNone/>
            </a:pPr>
            <a:r>
              <a:rPr lang="en" sz="2773"/>
              <a:t>Select avg(avg_time_for_recovery) </a:t>
            </a:r>
            <a:endParaRPr sz="2773"/>
          </a:p>
          <a:p>
            <a:pPr indent="0" lvl="0" marL="0" rtl="0" algn="l">
              <a:lnSpc>
                <a:spcPct val="100000"/>
              </a:lnSpc>
              <a:spcBef>
                <a:spcPts val="1200"/>
              </a:spcBef>
              <a:spcAft>
                <a:spcPts val="0"/>
              </a:spcAft>
              <a:buSzPts val="2571"/>
              <a:buNone/>
            </a:pPr>
            <a:r>
              <a:rPr lang="en" sz="2773"/>
              <a:t>from sixth;</a:t>
            </a:r>
            <a:endParaRPr sz="2773"/>
          </a:p>
          <a:p>
            <a:pPr indent="0" lvl="0" marL="0" rtl="0" algn="l">
              <a:lnSpc>
                <a:spcPct val="100000"/>
              </a:lnSpc>
              <a:spcBef>
                <a:spcPts val="1200"/>
              </a:spcBef>
              <a:spcAft>
                <a:spcPts val="0"/>
              </a:spcAft>
              <a:buClr>
                <a:schemeClr val="dk1"/>
              </a:buClr>
              <a:buSzPts val="2571"/>
              <a:buFont typeface="Arial"/>
              <a:buNone/>
            </a:pPr>
            <a:r>
              <a:rPr lang="en" sz="2773"/>
              <a:t>Select avg(avg_time_in_hospital) </a:t>
            </a:r>
            <a:endParaRPr sz="2773"/>
          </a:p>
          <a:p>
            <a:pPr indent="0" lvl="0" marL="0" rtl="0" algn="l">
              <a:lnSpc>
                <a:spcPct val="100000"/>
              </a:lnSpc>
              <a:spcBef>
                <a:spcPts val="1200"/>
              </a:spcBef>
              <a:spcAft>
                <a:spcPts val="0"/>
              </a:spcAft>
              <a:buClr>
                <a:schemeClr val="dk1"/>
              </a:buClr>
              <a:buSzPts val="2571"/>
              <a:buFont typeface="Arial"/>
              <a:buNone/>
            </a:pPr>
            <a:r>
              <a:rPr lang="en" sz="2773"/>
              <a:t>from sixth;</a:t>
            </a:r>
            <a:endParaRPr sz="2773"/>
          </a:p>
          <a:p>
            <a:pPr indent="0" lvl="0" marL="0" rtl="0" algn="l">
              <a:lnSpc>
                <a:spcPct val="115000"/>
              </a:lnSpc>
              <a:spcBef>
                <a:spcPts val="1200"/>
              </a:spcBef>
              <a:spcAft>
                <a:spcPts val="1200"/>
              </a:spcAft>
              <a:buSzPts val="2571"/>
              <a:buNone/>
            </a:pPr>
            <a:r>
              <a:t/>
            </a:r>
            <a:endParaRPr sz="2773"/>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2076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200000"/>
              </a:lnSpc>
              <a:spcBef>
                <a:spcPts val="1200"/>
              </a:spcBef>
              <a:spcAft>
                <a:spcPts val="0"/>
              </a:spcAft>
              <a:buSzPct val="38435"/>
              <a:buNone/>
            </a:pPr>
            <a:r>
              <a:rPr b="1" lang="en" sz="2861">
                <a:solidFill>
                  <a:schemeClr val="dk2"/>
                </a:solidFill>
              </a:rPr>
              <a:t>Output of Second Problem</a:t>
            </a:r>
            <a:endParaRPr b="1" sz="2861">
              <a:solidFill>
                <a:schemeClr val="dk2"/>
              </a:solidFill>
            </a:endParaRPr>
          </a:p>
          <a:p>
            <a:pPr indent="0" lvl="0" marL="0" rtl="0" algn="l">
              <a:lnSpc>
                <a:spcPct val="100000"/>
              </a:lnSpc>
              <a:spcBef>
                <a:spcPts val="1200"/>
              </a:spcBef>
              <a:spcAft>
                <a:spcPts val="0"/>
              </a:spcAft>
              <a:buSzPct val="78304"/>
              <a:buNone/>
            </a:pPr>
            <a:r>
              <a:t/>
            </a:r>
            <a:endParaRPr sz="3973">
              <a:solidFill>
                <a:schemeClr val="dk2"/>
              </a:solidFill>
            </a:endParaRPr>
          </a:p>
        </p:txBody>
      </p:sp>
      <p:pic>
        <p:nvPicPr>
          <p:cNvPr id="131" name="Google Shape;131;p24"/>
          <p:cNvPicPr preferRelativeResize="0"/>
          <p:nvPr/>
        </p:nvPicPr>
        <p:blipFill>
          <a:blip r:embed="rId3">
            <a:alphaModFix/>
          </a:blip>
          <a:stretch>
            <a:fillRect/>
          </a:stretch>
        </p:blipFill>
        <p:spPr>
          <a:xfrm>
            <a:off x="7236075" y="0"/>
            <a:ext cx="1907925" cy="1907925"/>
          </a:xfrm>
          <a:prstGeom prst="rect">
            <a:avLst/>
          </a:prstGeom>
          <a:noFill/>
          <a:ln>
            <a:noFill/>
          </a:ln>
        </p:spPr>
      </p:pic>
      <p:pic>
        <p:nvPicPr>
          <p:cNvPr id="132" name="Google Shape;132;p24"/>
          <p:cNvPicPr preferRelativeResize="0"/>
          <p:nvPr/>
        </p:nvPicPr>
        <p:blipFill>
          <a:blip r:embed="rId4">
            <a:alphaModFix/>
          </a:blip>
          <a:stretch>
            <a:fillRect/>
          </a:stretch>
        </p:blipFill>
        <p:spPr>
          <a:xfrm>
            <a:off x="311700" y="836397"/>
            <a:ext cx="7106173" cy="39972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2076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200000"/>
              </a:lnSpc>
              <a:spcBef>
                <a:spcPts val="1200"/>
              </a:spcBef>
              <a:spcAft>
                <a:spcPts val="0"/>
              </a:spcAft>
              <a:buSzPct val="38435"/>
              <a:buNone/>
            </a:pPr>
            <a:r>
              <a:rPr b="1" lang="en" sz="2861">
                <a:solidFill>
                  <a:schemeClr val="dk2"/>
                </a:solidFill>
              </a:rPr>
              <a:t>Output of Sixth Problem</a:t>
            </a:r>
            <a:endParaRPr b="1" sz="2861">
              <a:solidFill>
                <a:schemeClr val="dk2"/>
              </a:solidFill>
            </a:endParaRPr>
          </a:p>
          <a:p>
            <a:pPr indent="0" lvl="0" marL="0" rtl="0" algn="l">
              <a:lnSpc>
                <a:spcPct val="100000"/>
              </a:lnSpc>
              <a:spcBef>
                <a:spcPts val="1200"/>
              </a:spcBef>
              <a:spcAft>
                <a:spcPts val="0"/>
              </a:spcAft>
              <a:buSzPct val="78304"/>
              <a:buNone/>
            </a:pPr>
            <a:r>
              <a:t/>
            </a:r>
            <a:endParaRPr sz="3973">
              <a:solidFill>
                <a:schemeClr val="dk2"/>
              </a:solidFill>
            </a:endParaRPr>
          </a:p>
        </p:txBody>
      </p:sp>
      <p:pic>
        <p:nvPicPr>
          <p:cNvPr id="138" name="Google Shape;138;p25"/>
          <p:cNvPicPr preferRelativeResize="0"/>
          <p:nvPr/>
        </p:nvPicPr>
        <p:blipFill>
          <a:blip r:embed="rId3">
            <a:alphaModFix/>
          </a:blip>
          <a:stretch>
            <a:fillRect/>
          </a:stretch>
        </p:blipFill>
        <p:spPr>
          <a:xfrm>
            <a:off x="7236075" y="0"/>
            <a:ext cx="1907925" cy="1907925"/>
          </a:xfrm>
          <a:prstGeom prst="rect">
            <a:avLst/>
          </a:prstGeom>
          <a:noFill/>
          <a:ln>
            <a:noFill/>
          </a:ln>
        </p:spPr>
      </p:pic>
      <p:pic>
        <p:nvPicPr>
          <p:cNvPr id="139" name="Google Shape;139;p25"/>
          <p:cNvPicPr preferRelativeResize="0"/>
          <p:nvPr/>
        </p:nvPicPr>
        <p:blipFill>
          <a:blip r:embed="rId4">
            <a:alphaModFix/>
          </a:blip>
          <a:stretch>
            <a:fillRect/>
          </a:stretch>
        </p:blipFill>
        <p:spPr>
          <a:xfrm>
            <a:off x="226575" y="976925"/>
            <a:ext cx="7160125" cy="38546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2076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200000"/>
              </a:lnSpc>
              <a:spcBef>
                <a:spcPts val="1200"/>
              </a:spcBef>
              <a:spcAft>
                <a:spcPts val="0"/>
              </a:spcAft>
              <a:buSzPct val="38435"/>
              <a:buNone/>
            </a:pPr>
            <a:r>
              <a:rPr b="1" lang="en" sz="2861">
                <a:solidFill>
                  <a:schemeClr val="dk2"/>
                </a:solidFill>
              </a:rPr>
              <a:t>Output of Third Problem</a:t>
            </a:r>
            <a:endParaRPr b="1" sz="2861">
              <a:solidFill>
                <a:schemeClr val="dk2"/>
              </a:solidFill>
            </a:endParaRPr>
          </a:p>
          <a:p>
            <a:pPr indent="0" lvl="0" marL="0" rtl="0" algn="l">
              <a:lnSpc>
                <a:spcPct val="100000"/>
              </a:lnSpc>
              <a:spcBef>
                <a:spcPts val="1200"/>
              </a:spcBef>
              <a:spcAft>
                <a:spcPts val="0"/>
              </a:spcAft>
              <a:buSzPct val="78304"/>
              <a:buNone/>
            </a:pPr>
            <a:r>
              <a:t/>
            </a:r>
            <a:endParaRPr sz="3973">
              <a:solidFill>
                <a:schemeClr val="dk2"/>
              </a:solidFill>
            </a:endParaRPr>
          </a:p>
        </p:txBody>
      </p:sp>
      <p:pic>
        <p:nvPicPr>
          <p:cNvPr id="145" name="Google Shape;145;p26"/>
          <p:cNvPicPr preferRelativeResize="0"/>
          <p:nvPr/>
        </p:nvPicPr>
        <p:blipFill>
          <a:blip r:embed="rId3">
            <a:alphaModFix/>
          </a:blip>
          <a:stretch>
            <a:fillRect/>
          </a:stretch>
        </p:blipFill>
        <p:spPr>
          <a:xfrm>
            <a:off x="7236075" y="0"/>
            <a:ext cx="1907925" cy="1907925"/>
          </a:xfrm>
          <a:prstGeom prst="rect">
            <a:avLst/>
          </a:prstGeom>
          <a:noFill/>
          <a:ln>
            <a:noFill/>
          </a:ln>
        </p:spPr>
      </p:pic>
      <p:pic>
        <p:nvPicPr>
          <p:cNvPr id="146" name="Google Shape;146;p26"/>
          <p:cNvPicPr preferRelativeResize="0"/>
          <p:nvPr/>
        </p:nvPicPr>
        <p:blipFill>
          <a:blip r:embed="rId4">
            <a:alphaModFix/>
          </a:blip>
          <a:stretch>
            <a:fillRect/>
          </a:stretch>
        </p:blipFill>
        <p:spPr>
          <a:xfrm>
            <a:off x="311700" y="868275"/>
            <a:ext cx="7062125" cy="39724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2076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200000"/>
              </a:lnSpc>
              <a:spcBef>
                <a:spcPts val="1200"/>
              </a:spcBef>
              <a:spcAft>
                <a:spcPts val="0"/>
              </a:spcAft>
              <a:buSzPct val="38435"/>
              <a:buNone/>
            </a:pPr>
            <a:r>
              <a:rPr b="1" lang="en" sz="2861">
                <a:solidFill>
                  <a:schemeClr val="dk2"/>
                </a:solidFill>
              </a:rPr>
              <a:t>Output of Sixth Problem</a:t>
            </a:r>
            <a:endParaRPr b="1" sz="2861">
              <a:solidFill>
                <a:schemeClr val="dk2"/>
              </a:solidFill>
            </a:endParaRPr>
          </a:p>
          <a:p>
            <a:pPr indent="0" lvl="0" marL="0" rtl="0" algn="l">
              <a:lnSpc>
                <a:spcPct val="100000"/>
              </a:lnSpc>
              <a:spcBef>
                <a:spcPts val="1200"/>
              </a:spcBef>
              <a:spcAft>
                <a:spcPts val="0"/>
              </a:spcAft>
              <a:buSzPct val="78304"/>
              <a:buNone/>
            </a:pPr>
            <a:r>
              <a:t/>
            </a:r>
            <a:endParaRPr sz="3973">
              <a:solidFill>
                <a:schemeClr val="dk2"/>
              </a:solidFill>
            </a:endParaRPr>
          </a:p>
        </p:txBody>
      </p:sp>
      <p:pic>
        <p:nvPicPr>
          <p:cNvPr id="152" name="Google Shape;152;p27"/>
          <p:cNvPicPr preferRelativeResize="0"/>
          <p:nvPr/>
        </p:nvPicPr>
        <p:blipFill>
          <a:blip r:embed="rId3">
            <a:alphaModFix/>
          </a:blip>
          <a:stretch>
            <a:fillRect/>
          </a:stretch>
        </p:blipFill>
        <p:spPr>
          <a:xfrm>
            <a:off x="7236075" y="0"/>
            <a:ext cx="1907925" cy="1907925"/>
          </a:xfrm>
          <a:prstGeom prst="rect">
            <a:avLst/>
          </a:prstGeom>
          <a:noFill/>
          <a:ln>
            <a:noFill/>
          </a:ln>
        </p:spPr>
      </p:pic>
      <p:pic>
        <p:nvPicPr>
          <p:cNvPr id="153" name="Google Shape;153;p27"/>
          <p:cNvPicPr preferRelativeResize="0"/>
          <p:nvPr/>
        </p:nvPicPr>
        <p:blipFill>
          <a:blip r:embed="rId4">
            <a:alphaModFix/>
          </a:blip>
          <a:stretch>
            <a:fillRect/>
          </a:stretch>
        </p:blipFill>
        <p:spPr>
          <a:xfrm>
            <a:off x="260575" y="907875"/>
            <a:ext cx="7035498" cy="39237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82000" y="846850"/>
            <a:ext cx="5987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bi</a:t>
            </a:r>
            <a:endParaRPr/>
          </a:p>
        </p:txBody>
      </p:sp>
      <p:sp>
        <p:nvSpPr>
          <p:cNvPr id="159" name="Google Shape;159;p28"/>
          <p:cNvSpPr txBox="1"/>
          <p:nvPr>
            <p:ph idx="1" type="body"/>
          </p:nvPr>
        </p:nvSpPr>
        <p:spPr>
          <a:xfrm>
            <a:off x="130600" y="1697750"/>
            <a:ext cx="8701800" cy="3305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a:t>
            </a:r>
            <a:r>
              <a:rPr lang="en"/>
              <a:t>eatures of visualizations are most understandable and effective in conveying information.</a:t>
            </a:r>
            <a:endParaRPr/>
          </a:p>
          <a:p>
            <a:pPr indent="-342900" lvl="0" marL="457200" rtl="0" algn="l">
              <a:spcBef>
                <a:spcPts val="0"/>
              </a:spcBef>
              <a:spcAft>
                <a:spcPts val="0"/>
              </a:spcAft>
              <a:buSzPts val="1800"/>
              <a:buChar char="●"/>
            </a:pPr>
            <a:r>
              <a:rPr lang="en"/>
              <a:t>Since the graphic design of the mapping can adversely affect the readability of a chart, mapping is a core competency of Data visualization</a:t>
            </a:r>
            <a:endParaRPr/>
          </a:p>
          <a:p>
            <a:pPr indent="-342900" lvl="0" marL="457200" rtl="0" algn="l">
              <a:spcBef>
                <a:spcPts val="0"/>
              </a:spcBef>
              <a:spcAft>
                <a:spcPts val="0"/>
              </a:spcAft>
              <a:buSzPts val="1800"/>
              <a:buChar char="●"/>
            </a:pPr>
            <a:r>
              <a:rPr lang="en"/>
              <a:t>A Power BI Dataset can work as a collection of data for use in Power BI reports, and can either be connected to or imported into a Power BI Report. </a:t>
            </a:r>
            <a:endParaRPr/>
          </a:p>
          <a:p>
            <a:pPr indent="-342900" lvl="0" marL="457200" rtl="0" algn="l">
              <a:spcBef>
                <a:spcPts val="0"/>
              </a:spcBef>
              <a:spcAft>
                <a:spcPts val="0"/>
              </a:spcAft>
              <a:buSzPts val="1800"/>
              <a:buChar char="●"/>
            </a:pPr>
            <a:r>
              <a:rPr lang="en"/>
              <a:t>A Dataset can be connected to and get their source data through one or more Data flows.</a:t>
            </a:r>
            <a:endParaRPr/>
          </a:p>
        </p:txBody>
      </p:sp>
      <p:pic>
        <p:nvPicPr>
          <p:cNvPr id="160" name="Google Shape;160;p28"/>
          <p:cNvPicPr preferRelativeResize="0"/>
          <p:nvPr/>
        </p:nvPicPr>
        <p:blipFill>
          <a:blip r:embed="rId3">
            <a:alphaModFix/>
          </a:blip>
          <a:stretch>
            <a:fillRect/>
          </a:stretch>
        </p:blipFill>
        <p:spPr>
          <a:xfrm>
            <a:off x="7185850" y="0"/>
            <a:ext cx="1907925" cy="1697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861">
                <a:solidFill>
                  <a:schemeClr val="dk2"/>
                </a:solidFill>
              </a:rPr>
              <a:t>Power bi process</a:t>
            </a:r>
            <a:endParaRPr/>
          </a:p>
        </p:txBody>
      </p:sp>
      <p:sp>
        <p:nvSpPr>
          <p:cNvPr id="166" name="Google Shape;16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Load the data in power bi in csv format </a:t>
            </a:r>
            <a:endParaRPr/>
          </a:p>
          <a:p>
            <a:pPr indent="-342900" lvl="0" marL="457200" rtl="0" algn="l">
              <a:spcBef>
                <a:spcPts val="0"/>
              </a:spcBef>
              <a:spcAft>
                <a:spcPts val="0"/>
              </a:spcAft>
              <a:buSzPts val="1800"/>
              <a:buChar char="●"/>
            </a:pPr>
            <a:r>
              <a:rPr lang="en"/>
              <a:t>Set the data in the bi field </a:t>
            </a:r>
            <a:endParaRPr/>
          </a:p>
          <a:p>
            <a:pPr indent="-342900" lvl="0" marL="457200" rtl="0" algn="l">
              <a:spcBef>
                <a:spcPts val="0"/>
              </a:spcBef>
              <a:spcAft>
                <a:spcPts val="0"/>
              </a:spcAft>
              <a:buSzPts val="1800"/>
              <a:buChar char="●"/>
            </a:pPr>
            <a:r>
              <a:rPr lang="en"/>
              <a:t>Expand the data to display all the columns</a:t>
            </a:r>
            <a:endParaRPr/>
          </a:p>
          <a:p>
            <a:pPr indent="-342900" lvl="0" marL="457200" rtl="0" algn="l">
              <a:spcBef>
                <a:spcPts val="0"/>
              </a:spcBef>
              <a:spcAft>
                <a:spcPts val="0"/>
              </a:spcAft>
              <a:buSzPts val="1800"/>
              <a:buChar char="●"/>
            </a:pPr>
            <a:r>
              <a:rPr lang="en"/>
              <a:t>Choose the require data for visualisation</a:t>
            </a:r>
            <a:endParaRPr/>
          </a:p>
          <a:p>
            <a:pPr indent="-342900" lvl="0" marL="457200" rtl="0" algn="l">
              <a:spcBef>
                <a:spcPts val="0"/>
              </a:spcBef>
              <a:spcAft>
                <a:spcPts val="0"/>
              </a:spcAft>
              <a:buSzPts val="1800"/>
              <a:buChar char="●"/>
            </a:pPr>
            <a:r>
              <a:rPr lang="en"/>
              <a:t>Convert the csv file into visualisation using bi tools</a:t>
            </a:r>
            <a:endParaRPr/>
          </a:p>
          <a:p>
            <a:pPr indent="-342900" lvl="0" marL="457200" rtl="0" algn="l">
              <a:spcBef>
                <a:spcPts val="0"/>
              </a:spcBef>
              <a:spcAft>
                <a:spcPts val="0"/>
              </a:spcAft>
              <a:buSzPts val="1800"/>
              <a:buChar char="●"/>
            </a:pPr>
            <a:r>
              <a:rPr lang="en"/>
              <a:t>Export the data visualisation in required format</a:t>
            </a:r>
            <a:endParaRPr/>
          </a:p>
          <a:p>
            <a:pPr indent="-342900" lvl="0" marL="457200" rtl="0" algn="l">
              <a:spcBef>
                <a:spcPts val="0"/>
              </a:spcBef>
              <a:spcAft>
                <a:spcPts val="0"/>
              </a:spcAft>
              <a:buSzPts val="1800"/>
              <a:buChar char="●"/>
            </a:pPr>
            <a:r>
              <a:rPr lang="en"/>
              <a:t>Make a report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pic>
        <p:nvPicPr>
          <p:cNvPr id="167" name="Google Shape;167;p29"/>
          <p:cNvPicPr preferRelativeResize="0"/>
          <p:nvPr/>
        </p:nvPicPr>
        <p:blipFill>
          <a:blip r:embed="rId3">
            <a:alphaModFix/>
          </a:blip>
          <a:stretch>
            <a:fillRect/>
          </a:stretch>
        </p:blipFill>
        <p:spPr>
          <a:xfrm>
            <a:off x="7236075" y="0"/>
            <a:ext cx="1907925" cy="1907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1034725"/>
            <a:ext cx="4851900" cy="59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Statement 02</a:t>
            </a:r>
            <a:endParaRPr/>
          </a:p>
        </p:txBody>
      </p:sp>
      <p:sp>
        <p:nvSpPr>
          <p:cNvPr id="173" name="Google Shape;173;p30"/>
          <p:cNvSpPr txBox="1"/>
          <p:nvPr>
            <p:ph idx="1" type="body"/>
          </p:nvPr>
        </p:nvSpPr>
        <p:spPr>
          <a:xfrm>
            <a:off x="311700" y="1907925"/>
            <a:ext cx="8520600" cy="2821800"/>
          </a:xfrm>
          <a:prstGeom prst="rect">
            <a:avLst/>
          </a:prstGeom>
        </p:spPr>
        <p:txBody>
          <a:bodyPr anchorCtr="0" anchor="t" bIns="91425" lIns="91425" spcFirstLastPara="1" rIns="91425" wrap="square" tIns="91425">
            <a:normAutofit lnSpcReduction="10000"/>
          </a:bodyPr>
          <a:lstStyle/>
          <a:p>
            <a:pPr indent="0" lvl="0" marL="0" rtl="0" algn="just">
              <a:lnSpc>
                <a:spcPct val="80000"/>
              </a:lnSpc>
              <a:spcBef>
                <a:spcPts val="1200"/>
              </a:spcBef>
              <a:spcAft>
                <a:spcPts val="0"/>
              </a:spcAft>
              <a:buNone/>
            </a:pPr>
            <a:r>
              <a:rPr lang="en"/>
              <a:t>T</a:t>
            </a:r>
            <a:r>
              <a:rPr lang="en"/>
              <a:t>op 6 affected districts in India Improves planning  and strategy to provide.</a:t>
            </a:r>
            <a:endParaRPr/>
          </a:p>
          <a:p>
            <a:pPr indent="-342900" lvl="0" marL="457200" rtl="0" algn="just">
              <a:lnSpc>
                <a:spcPct val="80000"/>
              </a:lnSpc>
              <a:spcBef>
                <a:spcPts val="1200"/>
              </a:spcBef>
              <a:spcAft>
                <a:spcPts val="0"/>
              </a:spcAft>
              <a:buSzPts val="1800"/>
              <a:buChar char="●"/>
            </a:pPr>
            <a:r>
              <a:rPr lang="en"/>
              <a:t>Need to upload data in power bi </a:t>
            </a:r>
            <a:endParaRPr/>
          </a:p>
          <a:p>
            <a:pPr indent="-342900" lvl="0" marL="457200" rtl="0" algn="just">
              <a:lnSpc>
                <a:spcPct val="80000"/>
              </a:lnSpc>
              <a:spcBef>
                <a:spcPts val="0"/>
              </a:spcBef>
              <a:spcAft>
                <a:spcPts val="0"/>
              </a:spcAft>
              <a:buSzPts val="1800"/>
              <a:buChar char="●"/>
            </a:pPr>
            <a:r>
              <a:rPr lang="en"/>
              <a:t>Expanding the data in data field of power bi and using data to generate the visualisation we need to convert the csv format into visualisation </a:t>
            </a:r>
            <a:endParaRPr/>
          </a:p>
          <a:p>
            <a:pPr indent="-342900" lvl="0" marL="457200" rtl="0" algn="just">
              <a:lnSpc>
                <a:spcPct val="80000"/>
              </a:lnSpc>
              <a:spcBef>
                <a:spcPts val="0"/>
              </a:spcBef>
              <a:spcAft>
                <a:spcPts val="0"/>
              </a:spcAft>
              <a:buSzPts val="1800"/>
              <a:buChar char="●"/>
            </a:pPr>
            <a:r>
              <a:rPr lang="en"/>
              <a:t>We used map as a visual for displaying top 6 affected districts </a:t>
            </a:r>
            <a:endParaRPr/>
          </a:p>
          <a:p>
            <a:pPr indent="-342900" lvl="0" marL="457200" rtl="0" algn="just">
              <a:lnSpc>
                <a:spcPct val="80000"/>
              </a:lnSpc>
              <a:spcBef>
                <a:spcPts val="0"/>
              </a:spcBef>
              <a:spcAft>
                <a:spcPts val="0"/>
              </a:spcAft>
              <a:buSzPts val="1800"/>
              <a:buChar char="●"/>
            </a:pPr>
            <a:r>
              <a:rPr lang="en"/>
              <a:t>Filter on this visual used confirmed cases is greater the 67423</a:t>
            </a:r>
            <a:endParaRPr/>
          </a:p>
          <a:p>
            <a:pPr indent="-342900" lvl="0" marL="457200" rtl="0" algn="just">
              <a:lnSpc>
                <a:spcPct val="80000"/>
              </a:lnSpc>
              <a:spcBef>
                <a:spcPts val="0"/>
              </a:spcBef>
              <a:spcAft>
                <a:spcPts val="0"/>
              </a:spcAft>
              <a:buSzPts val="1800"/>
              <a:buChar char="●"/>
            </a:pPr>
            <a:r>
              <a:rPr lang="en"/>
              <a:t>And made a clear report of that visual</a:t>
            </a:r>
            <a:endParaRPr/>
          </a:p>
          <a:p>
            <a:pPr indent="0" lvl="0" marL="457200" rtl="0" algn="just">
              <a:lnSpc>
                <a:spcPct val="80000"/>
              </a:lnSpc>
              <a:spcBef>
                <a:spcPts val="1200"/>
              </a:spcBef>
              <a:spcAft>
                <a:spcPts val="0"/>
              </a:spcAft>
              <a:buNone/>
            </a:pPr>
            <a:r>
              <a:t/>
            </a:r>
            <a:endParaRPr/>
          </a:p>
          <a:p>
            <a:pPr indent="0" lvl="0" marL="0" rtl="0" algn="just">
              <a:lnSpc>
                <a:spcPct val="80000"/>
              </a:lnSpc>
              <a:spcBef>
                <a:spcPts val="12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174" name="Google Shape;174;p30"/>
          <p:cNvPicPr preferRelativeResize="0"/>
          <p:nvPr/>
        </p:nvPicPr>
        <p:blipFill>
          <a:blip r:embed="rId3">
            <a:alphaModFix/>
          </a:blip>
          <a:stretch>
            <a:fillRect/>
          </a:stretch>
        </p:blipFill>
        <p:spPr>
          <a:xfrm>
            <a:off x="7236075" y="0"/>
            <a:ext cx="1907925" cy="1907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Statement</a:t>
            </a:r>
            <a:r>
              <a:rPr lang="en"/>
              <a:t> 02 visualisation</a:t>
            </a:r>
            <a:endParaRPr/>
          </a:p>
          <a:p>
            <a:pPr indent="0" lvl="0" marL="0" rtl="0" algn="l">
              <a:spcBef>
                <a:spcPts val="0"/>
              </a:spcBef>
              <a:spcAft>
                <a:spcPts val="0"/>
              </a:spcAft>
              <a:buNone/>
            </a:pPr>
            <a:r>
              <a:t/>
            </a:r>
            <a:endParaRPr/>
          </a:p>
        </p:txBody>
      </p:sp>
      <p:sp>
        <p:nvSpPr>
          <p:cNvPr id="180" name="Google Shape;180;p31"/>
          <p:cNvSpPr txBox="1"/>
          <p:nvPr>
            <p:ph idx="1" type="body"/>
          </p:nvPr>
        </p:nvSpPr>
        <p:spPr>
          <a:xfrm>
            <a:off x="2169925" y="1747975"/>
            <a:ext cx="4048500" cy="282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81" name="Google Shape;181;p31"/>
          <p:cNvPicPr preferRelativeResize="0"/>
          <p:nvPr/>
        </p:nvPicPr>
        <p:blipFill>
          <a:blip r:embed="rId3">
            <a:alphaModFix/>
          </a:blip>
          <a:stretch>
            <a:fillRect/>
          </a:stretch>
        </p:blipFill>
        <p:spPr>
          <a:xfrm>
            <a:off x="1068636" y="1152475"/>
            <a:ext cx="6053912" cy="3759975"/>
          </a:xfrm>
          <a:prstGeom prst="rect">
            <a:avLst/>
          </a:prstGeom>
          <a:noFill/>
          <a:ln>
            <a:noFill/>
          </a:ln>
        </p:spPr>
      </p:pic>
      <p:pic>
        <p:nvPicPr>
          <p:cNvPr id="182" name="Google Shape;182;p31"/>
          <p:cNvPicPr preferRelativeResize="0"/>
          <p:nvPr/>
        </p:nvPicPr>
        <p:blipFill>
          <a:blip r:embed="rId4">
            <a:alphaModFix/>
          </a:blip>
          <a:stretch>
            <a:fillRect/>
          </a:stretch>
        </p:blipFill>
        <p:spPr>
          <a:xfrm>
            <a:off x="7236075" y="0"/>
            <a:ext cx="1907925" cy="1907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7126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Internship Report </a:t>
            </a:r>
            <a:endParaRPr b="1"/>
          </a:p>
        </p:txBody>
      </p:sp>
      <p:sp>
        <p:nvSpPr>
          <p:cNvPr id="61" name="Google Shape;61;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0"/>
              </a:spcAft>
              <a:buSzPct val="71590"/>
              <a:buNone/>
            </a:pPr>
            <a:r>
              <a:rPr b="1" lang="en" sz="2514"/>
              <a:t>Team Members</a:t>
            </a:r>
            <a:endParaRPr sz="2646"/>
          </a:p>
          <a:p>
            <a:pPr indent="-333638" lvl="0" marL="457200" rtl="0" algn="l">
              <a:lnSpc>
                <a:spcPct val="115000"/>
              </a:lnSpc>
              <a:spcBef>
                <a:spcPts val="1200"/>
              </a:spcBef>
              <a:spcAft>
                <a:spcPts val="0"/>
              </a:spcAft>
              <a:buSzPct val="100000"/>
              <a:buChar char="●"/>
            </a:pPr>
            <a:r>
              <a:rPr lang="en" sz="2646"/>
              <a:t>Riddhi Chatterjee</a:t>
            </a:r>
            <a:endParaRPr sz="2646"/>
          </a:p>
          <a:p>
            <a:pPr indent="-333638" lvl="0" marL="457200" rtl="0" algn="l">
              <a:lnSpc>
                <a:spcPct val="115000"/>
              </a:lnSpc>
              <a:spcBef>
                <a:spcPts val="0"/>
              </a:spcBef>
              <a:spcAft>
                <a:spcPts val="0"/>
              </a:spcAft>
              <a:buSzPct val="100000"/>
              <a:buChar char="●"/>
            </a:pPr>
            <a:r>
              <a:rPr lang="en" sz="2646"/>
              <a:t>Sneha Porwal</a:t>
            </a:r>
            <a:endParaRPr sz="2646"/>
          </a:p>
          <a:p>
            <a:pPr indent="-333638" lvl="0" marL="457200" rtl="0" algn="l">
              <a:lnSpc>
                <a:spcPct val="115000"/>
              </a:lnSpc>
              <a:spcBef>
                <a:spcPts val="0"/>
              </a:spcBef>
              <a:spcAft>
                <a:spcPts val="0"/>
              </a:spcAft>
              <a:buSzPct val="100000"/>
              <a:buChar char="●"/>
            </a:pPr>
            <a:r>
              <a:rPr lang="en" sz="2646"/>
              <a:t>Tholisapuram Shaik Nasir Hussain</a:t>
            </a:r>
            <a:endParaRPr sz="2646"/>
          </a:p>
          <a:p>
            <a:pPr indent="0" lvl="0" marL="0" rtl="0" algn="l">
              <a:lnSpc>
                <a:spcPct val="115000"/>
              </a:lnSpc>
              <a:spcBef>
                <a:spcPts val="0"/>
              </a:spcBef>
              <a:spcAft>
                <a:spcPts val="0"/>
              </a:spcAft>
              <a:buNone/>
            </a:pPr>
            <a:r>
              <a:t/>
            </a:r>
            <a:endParaRPr sz="2646"/>
          </a:p>
          <a:p>
            <a:pPr indent="0" lvl="0" marL="0" rtl="0" algn="l">
              <a:lnSpc>
                <a:spcPct val="115000"/>
              </a:lnSpc>
              <a:spcBef>
                <a:spcPts val="0"/>
              </a:spcBef>
              <a:spcAft>
                <a:spcPts val="0"/>
              </a:spcAft>
              <a:buNone/>
            </a:pPr>
            <a:r>
              <a:t/>
            </a:r>
            <a:endParaRPr sz="2646"/>
          </a:p>
          <a:p>
            <a:pPr indent="0" lvl="0" marL="0" rtl="0" algn="l">
              <a:lnSpc>
                <a:spcPct val="150000"/>
              </a:lnSpc>
              <a:spcBef>
                <a:spcPts val="0"/>
              </a:spcBef>
              <a:spcAft>
                <a:spcPts val="0"/>
              </a:spcAft>
              <a:buNone/>
            </a:pPr>
            <a:r>
              <a:rPr b="1" lang="en" sz="2486"/>
              <a:t>Mentor Name</a:t>
            </a:r>
            <a:endParaRPr b="1" sz="2486"/>
          </a:p>
          <a:p>
            <a:pPr indent="-333638" lvl="0" marL="457200" rtl="0" algn="l">
              <a:lnSpc>
                <a:spcPct val="150000"/>
              </a:lnSpc>
              <a:spcBef>
                <a:spcPts val="0"/>
              </a:spcBef>
              <a:spcAft>
                <a:spcPts val="0"/>
              </a:spcAft>
              <a:buSzPct val="100000"/>
              <a:buChar char="●"/>
            </a:pPr>
            <a:r>
              <a:rPr lang="en" sz="2646"/>
              <a:t>Ramchandra Sekhar </a:t>
            </a:r>
            <a:r>
              <a:rPr lang="en"/>
              <a:t>		</a:t>
            </a:r>
            <a:endParaRPr/>
          </a:p>
          <a:p>
            <a:pPr indent="0" lvl="0" marL="0" rtl="0" algn="l">
              <a:lnSpc>
                <a:spcPct val="115000"/>
              </a:lnSpc>
              <a:spcBef>
                <a:spcPts val="1200"/>
              </a:spcBef>
              <a:spcAft>
                <a:spcPts val="0"/>
              </a:spcAft>
              <a:buSzPct val="100000"/>
              <a:buNone/>
            </a:pPr>
            <a:r>
              <a:t/>
            </a:r>
            <a:endParaRPr/>
          </a:p>
          <a:p>
            <a:pPr indent="0" lvl="0" marL="0" rtl="0" algn="l">
              <a:lnSpc>
                <a:spcPct val="115000"/>
              </a:lnSpc>
              <a:spcBef>
                <a:spcPts val="1200"/>
              </a:spcBef>
              <a:spcAft>
                <a:spcPts val="0"/>
              </a:spcAft>
              <a:buSzPct val="100000"/>
              <a:buNone/>
            </a:pPr>
            <a:r>
              <a:t/>
            </a:r>
            <a:endParaRPr/>
          </a:p>
          <a:p>
            <a:pPr indent="0" lvl="0" marL="0" rtl="0" algn="l">
              <a:lnSpc>
                <a:spcPct val="115000"/>
              </a:lnSpc>
              <a:spcBef>
                <a:spcPts val="1200"/>
              </a:spcBef>
              <a:spcAft>
                <a:spcPts val="1200"/>
              </a:spcAft>
              <a:buSzPct val="100000"/>
              <a:buNone/>
            </a:pPr>
            <a:r>
              <a:rPr lang="en"/>
              <a:t>                                                       </a:t>
            </a:r>
            <a:endParaRPr/>
          </a:p>
        </p:txBody>
      </p:sp>
      <p:pic>
        <p:nvPicPr>
          <p:cNvPr id="62" name="Google Shape;62;p14"/>
          <p:cNvPicPr preferRelativeResize="0"/>
          <p:nvPr/>
        </p:nvPicPr>
        <p:blipFill>
          <a:blip r:embed="rId3">
            <a:alphaModFix/>
          </a:blip>
          <a:stretch>
            <a:fillRect/>
          </a:stretch>
        </p:blipFill>
        <p:spPr>
          <a:xfrm>
            <a:off x="7236075" y="0"/>
            <a:ext cx="1907925" cy="1907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2"/>
          <p:cNvPicPr preferRelativeResize="0"/>
          <p:nvPr/>
        </p:nvPicPr>
        <p:blipFill>
          <a:blip r:embed="rId3">
            <a:alphaModFix/>
          </a:blip>
          <a:stretch>
            <a:fillRect/>
          </a:stretch>
        </p:blipFill>
        <p:spPr>
          <a:xfrm>
            <a:off x="1850150" y="0"/>
            <a:ext cx="4495550" cy="2432950"/>
          </a:xfrm>
          <a:prstGeom prst="rect">
            <a:avLst/>
          </a:prstGeom>
          <a:noFill/>
          <a:ln>
            <a:noFill/>
          </a:ln>
        </p:spPr>
      </p:pic>
      <p:pic>
        <p:nvPicPr>
          <p:cNvPr id="188" name="Google Shape;188;p32"/>
          <p:cNvPicPr preferRelativeResize="0"/>
          <p:nvPr/>
        </p:nvPicPr>
        <p:blipFill>
          <a:blip r:embed="rId4">
            <a:alphaModFix/>
          </a:blip>
          <a:stretch>
            <a:fillRect/>
          </a:stretch>
        </p:blipFill>
        <p:spPr>
          <a:xfrm>
            <a:off x="4572000" y="2672199"/>
            <a:ext cx="4446050" cy="2390925"/>
          </a:xfrm>
          <a:prstGeom prst="rect">
            <a:avLst/>
          </a:prstGeom>
          <a:noFill/>
          <a:ln>
            <a:noFill/>
          </a:ln>
        </p:spPr>
      </p:pic>
      <p:pic>
        <p:nvPicPr>
          <p:cNvPr id="189" name="Google Shape;189;p32"/>
          <p:cNvPicPr preferRelativeResize="0"/>
          <p:nvPr/>
        </p:nvPicPr>
        <p:blipFill>
          <a:blip r:embed="rId5">
            <a:alphaModFix/>
          </a:blip>
          <a:stretch>
            <a:fillRect/>
          </a:stretch>
        </p:blipFill>
        <p:spPr>
          <a:xfrm>
            <a:off x="0" y="2732475"/>
            <a:ext cx="4346149" cy="2330649"/>
          </a:xfrm>
          <a:prstGeom prst="rect">
            <a:avLst/>
          </a:prstGeom>
          <a:noFill/>
          <a:ln>
            <a:noFill/>
          </a:ln>
        </p:spPr>
      </p:pic>
      <p:pic>
        <p:nvPicPr>
          <p:cNvPr id="190" name="Google Shape;190;p32"/>
          <p:cNvPicPr preferRelativeResize="0"/>
          <p:nvPr/>
        </p:nvPicPr>
        <p:blipFill>
          <a:blip r:embed="rId6">
            <a:alphaModFix/>
          </a:blip>
          <a:stretch>
            <a:fillRect/>
          </a:stretch>
        </p:blipFill>
        <p:spPr>
          <a:xfrm>
            <a:off x="7236075" y="0"/>
            <a:ext cx="1907925" cy="1907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3"/>
          <p:cNvPicPr preferRelativeResize="0"/>
          <p:nvPr/>
        </p:nvPicPr>
        <p:blipFill>
          <a:blip r:embed="rId3">
            <a:alphaModFix/>
          </a:blip>
          <a:stretch>
            <a:fillRect/>
          </a:stretch>
        </p:blipFill>
        <p:spPr>
          <a:xfrm>
            <a:off x="2405391" y="152400"/>
            <a:ext cx="4191839" cy="2419351"/>
          </a:xfrm>
          <a:prstGeom prst="rect">
            <a:avLst/>
          </a:prstGeom>
          <a:noFill/>
          <a:ln>
            <a:noFill/>
          </a:ln>
        </p:spPr>
      </p:pic>
      <p:pic>
        <p:nvPicPr>
          <p:cNvPr id="196" name="Google Shape;196;p33"/>
          <p:cNvPicPr preferRelativeResize="0"/>
          <p:nvPr/>
        </p:nvPicPr>
        <p:blipFill>
          <a:blip r:embed="rId4">
            <a:alphaModFix/>
          </a:blip>
          <a:stretch>
            <a:fillRect/>
          </a:stretch>
        </p:blipFill>
        <p:spPr>
          <a:xfrm>
            <a:off x="4870577" y="2850400"/>
            <a:ext cx="3871497" cy="2293100"/>
          </a:xfrm>
          <a:prstGeom prst="rect">
            <a:avLst/>
          </a:prstGeom>
          <a:noFill/>
          <a:ln>
            <a:noFill/>
          </a:ln>
        </p:spPr>
      </p:pic>
      <p:pic>
        <p:nvPicPr>
          <p:cNvPr id="197" name="Google Shape;197;p33"/>
          <p:cNvPicPr preferRelativeResize="0"/>
          <p:nvPr/>
        </p:nvPicPr>
        <p:blipFill>
          <a:blip r:embed="rId5">
            <a:alphaModFix/>
          </a:blip>
          <a:stretch>
            <a:fillRect/>
          </a:stretch>
        </p:blipFill>
        <p:spPr>
          <a:xfrm>
            <a:off x="401144" y="2850395"/>
            <a:ext cx="3628375" cy="2293106"/>
          </a:xfrm>
          <a:prstGeom prst="rect">
            <a:avLst/>
          </a:prstGeom>
          <a:noFill/>
          <a:ln>
            <a:noFill/>
          </a:ln>
        </p:spPr>
      </p:pic>
      <p:pic>
        <p:nvPicPr>
          <p:cNvPr id="198" name="Google Shape;198;p33"/>
          <p:cNvPicPr preferRelativeResize="0"/>
          <p:nvPr/>
        </p:nvPicPr>
        <p:blipFill>
          <a:blip r:embed="rId6">
            <a:alphaModFix/>
          </a:blip>
          <a:stretch>
            <a:fillRect/>
          </a:stretch>
        </p:blipFill>
        <p:spPr>
          <a:xfrm>
            <a:off x="7236075" y="0"/>
            <a:ext cx="1907925" cy="1907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1115100"/>
            <a:ext cx="5494800" cy="60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Statement 03</a:t>
            </a:r>
            <a:endParaRPr/>
          </a:p>
        </p:txBody>
      </p:sp>
      <p:sp>
        <p:nvSpPr>
          <p:cNvPr id="204" name="Google Shape;204;p34"/>
          <p:cNvSpPr txBox="1"/>
          <p:nvPr>
            <p:ph idx="1" type="body"/>
          </p:nvPr>
        </p:nvSpPr>
        <p:spPr>
          <a:xfrm>
            <a:off x="311700" y="1788175"/>
            <a:ext cx="8520600" cy="2780700"/>
          </a:xfrm>
          <a:prstGeom prst="rect">
            <a:avLst/>
          </a:prstGeom>
        </p:spPr>
        <p:txBody>
          <a:bodyPr anchorCtr="0" anchor="t" bIns="91425" lIns="91425" spcFirstLastPara="1" rIns="91425" wrap="square" tIns="91425">
            <a:normAutofit/>
          </a:bodyPr>
          <a:lstStyle/>
          <a:p>
            <a:pPr indent="0" lvl="0" marL="0" rtl="0" algn="l">
              <a:lnSpc>
                <a:spcPct val="80000"/>
              </a:lnSpc>
              <a:spcBef>
                <a:spcPts val="1200"/>
              </a:spcBef>
              <a:spcAft>
                <a:spcPts val="0"/>
              </a:spcAft>
              <a:buNone/>
            </a:pPr>
            <a:r>
              <a:rPr lang="en"/>
              <a:t>P</a:t>
            </a:r>
            <a:r>
              <a:rPr lang="en"/>
              <a:t>atient demographics to understand the spread and trend in daily cases treatment.</a:t>
            </a:r>
            <a:endParaRPr/>
          </a:p>
          <a:p>
            <a:pPr indent="-342900" lvl="0" marL="457200" rtl="0" algn="just">
              <a:lnSpc>
                <a:spcPct val="80000"/>
              </a:lnSpc>
              <a:spcBef>
                <a:spcPts val="1200"/>
              </a:spcBef>
              <a:spcAft>
                <a:spcPts val="0"/>
              </a:spcAft>
              <a:buSzPts val="1800"/>
              <a:buChar char="●"/>
            </a:pPr>
            <a:r>
              <a:rPr lang="en"/>
              <a:t>Need to upload data in power bi </a:t>
            </a:r>
            <a:endParaRPr/>
          </a:p>
          <a:p>
            <a:pPr indent="-342900" lvl="0" marL="457200" rtl="0" algn="just">
              <a:lnSpc>
                <a:spcPct val="80000"/>
              </a:lnSpc>
              <a:spcBef>
                <a:spcPts val="0"/>
              </a:spcBef>
              <a:spcAft>
                <a:spcPts val="0"/>
              </a:spcAft>
              <a:buSzPts val="1800"/>
              <a:buChar char="●"/>
            </a:pPr>
            <a:r>
              <a:rPr lang="en"/>
              <a:t>Expanding the data in data field of power bi and using data to generate the visualisation we need to convert the csv format into visualisation </a:t>
            </a:r>
            <a:endParaRPr/>
          </a:p>
          <a:p>
            <a:pPr indent="-342900" lvl="0" marL="457200" rtl="0" algn="just">
              <a:lnSpc>
                <a:spcPct val="80000"/>
              </a:lnSpc>
              <a:spcBef>
                <a:spcPts val="0"/>
              </a:spcBef>
              <a:spcAft>
                <a:spcPts val="0"/>
              </a:spcAft>
              <a:buSzPts val="1800"/>
              <a:buChar char="●"/>
            </a:pPr>
            <a:r>
              <a:rPr lang="en"/>
              <a:t>We used Donut chart as a visual for displaying the patient demographics on daily based</a:t>
            </a:r>
            <a:endParaRPr/>
          </a:p>
          <a:p>
            <a:pPr indent="-342900" lvl="0" marL="457200" rtl="0" algn="just">
              <a:lnSpc>
                <a:spcPct val="80000"/>
              </a:lnSpc>
              <a:spcBef>
                <a:spcPts val="0"/>
              </a:spcBef>
              <a:spcAft>
                <a:spcPts val="0"/>
              </a:spcAft>
              <a:buSzPts val="1800"/>
              <a:buChar char="●"/>
            </a:pPr>
            <a:r>
              <a:rPr lang="en"/>
              <a:t>Filter on this visual used sum of the number of cases in states</a:t>
            </a:r>
            <a:endParaRPr/>
          </a:p>
          <a:p>
            <a:pPr indent="-342900" lvl="0" marL="457200" rtl="0" algn="just">
              <a:lnSpc>
                <a:spcPct val="80000"/>
              </a:lnSpc>
              <a:spcBef>
                <a:spcPts val="0"/>
              </a:spcBef>
              <a:spcAft>
                <a:spcPts val="0"/>
              </a:spcAft>
              <a:buSzPts val="1800"/>
              <a:buChar char="●"/>
            </a:pPr>
            <a:r>
              <a:rPr lang="en"/>
              <a:t>And made a clear report of that visual</a:t>
            </a:r>
            <a:endParaRPr/>
          </a:p>
          <a:p>
            <a:pPr indent="0" lvl="0" marL="457200" rtl="0" algn="just">
              <a:lnSpc>
                <a:spcPct val="80000"/>
              </a:lnSpc>
              <a:spcBef>
                <a:spcPts val="1200"/>
              </a:spcBef>
              <a:spcAft>
                <a:spcPts val="0"/>
              </a:spcAft>
              <a:buNone/>
            </a:pPr>
            <a:r>
              <a:t/>
            </a:r>
            <a:endParaRPr/>
          </a:p>
        </p:txBody>
      </p:sp>
      <p:pic>
        <p:nvPicPr>
          <p:cNvPr id="205" name="Google Shape;205;p34"/>
          <p:cNvPicPr preferRelativeResize="0"/>
          <p:nvPr/>
        </p:nvPicPr>
        <p:blipFill>
          <a:blip r:embed="rId3">
            <a:alphaModFix/>
          </a:blip>
          <a:stretch>
            <a:fillRect/>
          </a:stretch>
        </p:blipFill>
        <p:spPr>
          <a:xfrm>
            <a:off x="7236075" y="0"/>
            <a:ext cx="1907925" cy="1907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311713" y="274225"/>
            <a:ext cx="8520600" cy="496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Statement 03 visualisation</a:t>
            </a:r>
            <a:endParaRPr/>
          </a:p>
        </p:txBody>
      </p:sp>
      <p:pic>
        <p:nvPicPr>
          <p:cNvPr id="211" name="Google Shape;211;p35"/>
          <p:cNvPicPr preferRelativeResize="0"/>
          <p:nvPr/>
        </p:nvPicPr>
        <p:blipFill>
          <a:blip r:embed="rId3">
            <a:alphaModFix/>
          </a:blip>
          <a:stretch>
            <a:fillRect/>
          </a:stretch>
        </p:blipFill>
        <p:spPr>
          <a:xfrm>
            <a:off x="579626" y="931700"/>
            <a:ext cx="6015784" cy="4049375"/>
          </a:xfrm>
          <a:prstGeom prst="rect">
            <a:avLst/>
          </a:prstGeom>
          <a:noFill/>
          <a:ln>
            <a:noFill/>
          </a:ln>
        </p:spPr>
      </p:pic>
      <p:pic>
        <p:nvPicPr>
          <p:cNvPr id="212" name="Google Shape;212;p35"/>
          <p:cNvPicPr preferRelativeResize="0"/>
          <p:nvPr/>
        </p:nvPicPr>
        <p:blipFill>
          <a:blip r:embed="rId4">
            <a:alphaModFix/>
          </a:blip>
          <a:stretch>
            <a:fillRect/>
          </a:stretch>
        </p:blipFill>
        <p:spPr>
          <a:xfrm>
            <a:off x="6821150" y="3418863"/>
            <a:ext cx="1574900" cy="1219075"/>
          </a:xfrm>
          <a:prstGeom prst="rect">
            <a:avLst/>
          </a:prstGeom>
          <a:noFill/>
          <a:ln>
            <a:noFill/>
          </a:ln>
        </p:spPr>
      </p:pic>
      <p:pic>
        <p:nvPicPr>
          <p:cNvPr id="213" name="Google Shape;213;p35"/>
          <p:cNvPicPr preferRelativeResize="0"/>
          <p:nvPr/>
        </p:nvPicPr>
        <p:blipFill>
          <a:blip r:embed="rId5">
            <a:alphaModFix/>
          </a:blip>
          <a:stretch>
            <a:fillRect/>
          </a:stretch>
        </p:blipFill>
        <p:spPr>
          <a:xfrm>
            <a:off x="7236075" y="0"/>
            <a:ext cx="1907925" cy="1907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6"/>
          <p:cNvPicPr preferRelativeResize="0"/>
          <p:nvPr/>
        </p:nvPicPr>
        <p:blipFill>
          <a:blip r:embed="rId3">
            <a:alphaModFix/>
          </a:blip>
          <a:stretch>
            <a:fillRect/>
          </a:stretch>
        </p:blipFill>
        <p:spPr>
          <a:xfrm>
            <a:off x="4928399" y="2835750"/>
            <a:ext cx="3325014" cy="2225701"/>
          </a:xfrm>
          <a:prstGeom prst="rect">
            <a:avLst/>
          </a:prstGeom>
          <a:noFill/>
          <a:ln>
            <a:noFill/>
          </a:ln>
        </p:spPr>
      </p:pic>
      <p:pic>
        <p:nvPicPr>
          <p:cNvPr id="219" name="Google Shape;219;p36"/>
          <p:cNvPicPr preferRelativeResize="0"/>
          <p:nvPr/>
        </p:nvPicPr>
        <p:blipFill>
          <a:blip r:embed="rId4">
            <a:alphaModFix/>
          </a:blip>
          <a:stretch>
            <a:fillRect/>
          </a:stretch>
        </p:blipFill>
        <p:spPr>
          <a:xfrm>
            <a:off x="4668400" y="248975"/>
            <a:ext cx="3714500" cy="2143159"/>
          </a:xfrm>
          <a:prstGeom prst="rect">
            <a:avLst/>
          </a:prstGeom>
          <a:noFill/>
          <a:ln>
            <a:noFill/>
          </a:ln>
        </p:spPr>
      </p:pic>
      <p:pic>
        <p:nvPicPr>
          <p:cNvPr id="220" name="Google Shape;220;p36"/>
          <p:cNvPicPr preferRelativeResize="0"/>
          <p:nvPr/>
        </p:nvPicPr>
        <p:blipFill>
          <a:blip r:embed="rId5">
            <a:alphaModFix/>
          </a:blip>
          <a:stretch>
            <a:fillRect/>
          </a:stretch>
        </p:blipFill>
        <p:spPr>
          <a:xfrm>
            <a:off x="489770" y="2795562"/>
            <a:ext cx="3714500" cy="2225689"/>
          </a:xfrm>
          <a:prstGeom prst="rect">
            <a:avLst/>
          </a:prstGeom>
          <a:noFill/>
          <a:ln>
            <a:noFill/>
          </a:ln>
        </p:spPr>
      </p:pic>
      <p:pic>
        <p:nvPicPr>
          <p:cNvPr id="221" name="Google Shape;221;p36"/>
          <p:cNvPicPr preferRelativeResize="0"/>
          <p:nvPr/>
        </p:nvPicPr>
        <p:blipFill>
          <a:blip r:embed="rId6">
            <a:alphaModFix/>
          </a:blip>
          <a:stretch>
            <a:fillRect/>
          </a:stretch>
        </p:blipFill>
        <p:spPr>
          <a:xfrm>
            <a:off x="345152" y="248975"/>
            <a:ext cx="3714501" cy="221844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263800" y="1044775"/>
            <a:ext cx="6612600" cy="64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Statement 04</a:t>
            </a:r>
            <a:endParaRPr/>
          </a:p>
          <a:p>
            <a:pPr indent="0" lvl="0" marL="0" rtl="0" algn="l">
              <a:spcBef>
                <a:spcPts val="0"/>
              </a:spcBef>
              <a:spcAft>
                <a:spcPts val="0"/>
              </a:spcAft>
              <a:buClr>
                <a:schemeClr val="dk1"/>
              </a:buClr>
              <a:buSzPct val="39285"/>
              <a:buFont typeface="Arial"/>
              <a:buNone/>
            </a:pPr>
            <a:r>
              <a:t/>
            </a:r>
            <a:endParaRPr/>
          </a:p>
        </p:txBody>
      </p:sp>
      <p:sp>
        <p:nvSpPr>
          <p:cNvPr id="227" name="Google Shape;227;p37"/>
          <p:cNvSpPr txBox="1"/>
          <p:nvPr>
            <p:ph idx="1" type="body"/>
          </p:nvPr>
        </p:nvSpPr>
        <p:spPr>
          <a:xfrm>
            <a:off x="171075" y="1798225"/>
            <a:ext cx="8520600" cy="2790600"/>
          </a:xfrm>
          <a:prstGeom prst="rect">
            <a:avLst/>
          </a:prstGeom>
        </p:spPr>
        <p:txBody>
          <a:bodyPr anchorCtr="0" anchor="t" bIns="91425" lIns="91425" spcFirstLastPara="1" rIns="91425" wrap="square" tIns="91425">
            <a:normAutofit lnSpcReduction="10000"/>
          </a:bodyPr>
          <a:lstStyle/>
          <a:p>
            <a:pPr indent="0" lvl="0" marL="0" rtl="0" algn="just">
              <a:spcBef>
                <a:spcPts val="1200"/>
              </a:spcBef>
              <a:spcAft>
                <a:spcPts val="0"/>
              </a:spcAft>
              <a:buClr>
                <a:schemeClr val="dk1"/>
              </a:buClr>
              <a:buSzPts val="1100"/>
              <a:buFont typeface="Arial"/>
              <a:buNone/>
            </a:pPr>
            <a:r>
              <a:rPr lang="en"/>
              <a:t>Provides </a:t>
            </a:r>
            <a:r>
              <a:rPr lang="en"/>
              <a:t>Key insights for new policy formation like lockdown extension.</a:t>
            </a:r>
            <a:endParaRPr/>
          </a:p>
          <a:p>
            <a:pPr indent="-342900" lvl="0" marL="457200" rtl="0" algn="just">
              <a:lnSpc>
                <a:spcPct val="80000"/>
              </a:lnSpc>
              <a:spcBef>
                <a:spcPts val="1200"/>
              </a:spcBef>
              <a:spcAft>
                <a:spcPts val="0"/>
              </a:spcAft>
              <a:buSzPts val="1800"/>
              <a:buChar char="●"/>
            </a:pPr>
            <a:r>
              <a:rPr lang="en"/>
              <a:t>Need to upload data in power bi </a:t>
            </a:r>
            <a:endParaRPr/>
          </a:p>
          <a:p>
            <a:pPr indent="-342900" lvl="0" marL="457200" rtl="0" algn="just">
              <a:lnSpc>
                <a:spcPct val="80000"/>
              </a:lnSpc>
              <a:spcBef>
                <a:spcPts val="0"/>
              </a:spcBef>
              <a:spcAft>
                <a:spcPts val="0"/>
              </a:spcAft>
              <a:buSzPts val="1800"/>
              <a:buChar char="●"/>
            </a:pPr>
            <a:r>
              <a:rPr lang="en"/>
              <a:t>Expanding the data in data field of power bi and using data to generate the visualisation we need to convert the csv format into visualisation </a:t>
            </a:r>
            <a:endParaRPr/>
          </a:p>
          <a:p>
            <a:pPr indent="-342900" lvl="0" marL="457200" rtl="0" algn="just">
              <a:lnSpc>
                <a:spcPct val="80000"/>
              </a:lnSpc>
              <a:spcBef>
                <a:spcPts val="0"/>
              </a:spcBef>
              <a:spcAft>
                <a:spcPts val="0"/>
              </a:spcAft>
              <a:buSzPts val="1800"/>
              <a:buChar char="●"/>
            </a:pPr>
            <a:r>
              <a:rPr lang="en"/>
              <a:t>We used data table and converted that table into a visualisation and picked the key insights of that data  </a:t>
            </a:r>
            <a:endParaRPr/>
          </a:p>
          <a:p>
            <a:pPr indent="-342900" lvl="0" marL="457200" rtl="0" algn="just">
              <a:lnSpc>
                <a:spcPct val="80000"/>
              </a:lnSpc>
              <a:spcBef>
                <a:spcPts val="0"/>
              </a:spcBef>
              <a:spcAft>
                <a:spcPts val="0"/>
              </a:spcAft>
              <a:buSzPts val="1800"/>
              <a:buChar char="●"/>
            </a:pPr>
            <a:r>
              <a:rPr lang="en"/>
              <a:t>And made a clear report of that visual</a:t>
            </a:r>
            <a:endParaRPr/>
          </a:p>
          <a:p>
            <a:pPr indent="0" lvl="0" marL="457200" rtl="0" algn="just">
              <a:lnSpc>
                <a:spcPct val="80000"/>
              </a:lnSpc>
              <a:spcBef>
                <a:spcPts val="1200"/>
              </a:spcBef>
              <a:spcAft>
                <a:spcPts val="0"/>
              </a:spcAft>
              <a:buNone/>
            </a:pPr>
            <a:r>
              <a:t/>
            </a:r>
            <a:endParaRPr/>
          </a:p>
          <a:p>
            <a:pPr indent="0" lvl="0" marL="457200" rtl="0" algn="just">
              <a:lnSpc>
                <a:spcPct val="80000"/>
              </a:lnSpc>
              <a:spcBef>
                <a:spcPts val="1200"/>
              </a:spcBef>
              <a:spcAft>
                <a:spcPts val="0"/>
              </a:spcAft>
              <a:buNone/>
            </a:pPr>
            <a:r>
              <a:t/>
            </a:r>
            <a:endParaRPr/>
          </a:p>
          <a:p>
            <a:pPr indent="0" lvl="0" marL="457200" rtl="0" algn="l">
              <a:spcBef>
                <a:spcPts val="0"/>
              </a:spcBef>
              <a:spcAft>
                <a:spcPts val="0"/>
              </a:spcAft>
              <a:buNone/>
            </a:pPr>
            <a:r>
              <a:t/>
            </a:r>
            <a:endParaRPr/>
          </a:p>
        </p:txBody>
      </p:sp>
      <p:pic>
        <p:nvPicPr>
          <p:cNvPr id="228" name="Google Shape;228;p37"/>
          <p:cNvPicPr preferRelativeResize="0"/>
          <p:nvPr/>
        </p:nvPicPr>
        <p:blipFill>
          <a:blip r:embed="rId3">
            <a:alphaModFix/>
          </a:blip>
          <a:stretch>
            <a:fillRect/>
          </a:stretch>
        </p:blipFill>
        <p:spPr>
          <a:xfrm>
            <a:off x="7236075" y="0"/>
            <a:ext cx="1907925" cy="1907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8"/>
          <p:cNvPicPr preferRelativeResize="0"/>
          <p:nvPr/>
        </p:nvPicPr>
        <p:blipFill>
          <a:blip r:embed="rId3">
            <a:alphaModFix/>
          </a:blip>
          <a:stretch>
            <a:fillRect/>
          </a:stretch>
        </p:blipFill>
        <p:spPr>
          <a:xfrm>
            <a:off x="6876475" y="228850"/>
            <a:ext cx="1907925" cy="1907925"/>
          </a:xfrm>
          <a:prstGeom prst="rect">
            <a:avLst/>
          </a:prstGeom>
          <a:noFill/>
          <a:ln>
            <a:noFill/>
          </a:ln>
        </p:spPr>
      </p:pic>
      <p:pic>
        <p:nvPicPr>
          <p:cNvPr id="234" name="Google Shape;234;p38"/>
          <p:cNvPicPr preferRelativeResize="0"/>
          <p:nvPr/>
        </p:nvPicPr>
        <p:blipFill>
          <a:blip r:embed="rId4">
            <a:alphaModFix/>
          </a:blip>
          <a:stretch>
            <a:fillRect/>
          </a:stretch>
        </p:blipFill>
        <p:spPr>
          <a:xfrm>
            <a:off x="588300" y="1547250"/>
            <a:ext cx="6571676" cy="3226350"/>
          </a:xfrm>
          <a:prstGeom prst="rect">
            <a:avLst/>
          </a:prstGeom>
          <a:noFill/>
          <a:ln>
            <a:noFill/>
          </a:ln>
        </p:spPr>
      </p:pic>
      <p:sp>
        <p:nvSpPr>
          <p:cNvPr id="235" name="Google Shape;235;p38"/>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Statement 04 visualisation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1336100"/>
            <a:ext cx="6650100" cy="571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990"/>
              <a:buFont typeface="Arial"/>
              <a:buNone/>
            </a:pPr>
            <a:r>
              <a:rPr b="1" lang="en" sz="1640"/>
              <a:t>Key insights for new policy formation like lockdown extension.</a:t>
            </a:r>
            <a:endParaRPr b="1" sz="1640"/>
          </a:p>
          <a:p>
            <a:pPr indent="0" lvl="0" marL="0" rtl="0" algn="l">
              <a:spcBef>
                <a:spcPts val="0"/>
              </a:spcBef>
              <a:spcAft>
                <a:spcPts val="0"/>
              </a:spcAft>
              <a:buSzPts val="990"/>
              <a:buNone/>
            </a:pPr>
            <a:r>
              <a:t/>
            </a:r>
            <a:endParaRPr sz="2520"/>
          </a:p>
        </p:txBody>
      </p:sp>
      <p:sp>
        <p:nvSpPr>
          <p:cNvPr id="241" name="Google Shape;241;p39"/>
          <p:cNvSpPr txBox="1"/>
          <p:nvPr>
            <p:ph idx="1" type="body"/>
          </p:nvPr>
        </p:nvSpPr>
        <p:spPr>
          <a:xfrm>
            <a:off x="170050" y="1607350"/>
            <a:ext cx="8520600" cy="3536100"/>
          </a:xfrm>
          <a:prstGeom prst="rect">
            <a:avLst/>
          </a:prstGeom>
        </p:spPr>
        <p:txBody>
          <a:bodyPr anchorCtr="0" anchor="t" bIns="91425" lIns="91425" spcFirstLastPara="1" rIns="91425" wrap="square" tIns="91425">
            <a:normAutofit/>
          </a:bodyPr>
          <a:lstStyle/>
          <a:p>
            <a:pPr indent="-228600" lvl="0" marL="406400" rtl="0" algn="just">
              <a:spcBef>
                <a:spcPts val="1200"/>
              </a:spcBef>
              <a:spcAft>
                <a:spcPts val="0"/>
              </a:spcAft>
              <a:buNone/>
            </a:pPr>
            <a:r>
              <a:t/>
            </a:r>
            <a:endParaRPr/>
          </a:p>
          <a:p>
            <a:pPr indent="-336550" lvl="0" marL="457200" rtl="0" algn="just">
              <a:lnSpc>
                <a:spcPct val="80000"/>
              </a:lnSpc>
              <a:spcBef>
                <a:spcPts val="1200"/>
              </a:spcBef>
              <a:spcAft>
                <a:spcPts val="0"/>
              </a:spcAft>
              <a:buSzPts val="1700"/>
              <a:buChar char="●"/>
            </a:pPr>
            <a:r>
              <a:rPr lang="en" sz="1600">
                <a:solidFill>
                  <a:schemeClr val="dk1"/>
                </a:solidFill>
              </a:rPr>
              <a:t>India had already been experiencing a prolonged economic slowdown. The GDP growth rate had fallen from 8.2% in January-March 2018 to 3.1% in January-March 2020.</a:t>
            </a:r>
            <a:endParaRPr sz="1600">
              <a:solidFill>
                <a:schemeClr val="dk1"/>
              </a:solidFill>
            </a:endParaRPr>
          </a:p>
          <a:p>
            <a:pPr indent="0" lvl="0" marL="457200" rtl="0" algn="just">
              <a:lnSpc>
                <a:spcPct val="80000"/>
              </a:lnSpc>
              <a:spcBef>
                <a:spcPts val="1200"/>
              </a:spcBef>
              <a:spcAft>
                <a:spcPts val="0"/>
              </a:spcAft>
              <a:buNone/>
            </a:pPr>
            <a:r>
              <a:t/>
            </a:r>
            <a:endParaRPr sz="1600">
              <a:solidFill>
                <a:schemeClr val="dk1"/>
              </a:solidFill>
            </a:endParaRPr>
          </a:p>
          <a:p>
            <a:pPr indent="-330200" lvl="0" marL="457200" rtl="0" algn="just">
              <a:lnSpc>
                <a:spcPct val="80000"/>
              </a:lnSpc>
              <a:spcBef>
                <a:spcPts val="1200"/>
              </a:spcBef>
              <a:spcAft>
                <a:spcPts val="0"/>
              </a:spcAft>
              <a:buClr>
                <a:schemeClr val="dk1"/>
              </a:buClr>
              <a:buSzPts val="1600"/>
              <a:buChar char="●"/>
            </a:pPr>
            <a:r>
              <a:rPr lang="en" sz="1600">
                <a:solidFill>
                  <a:schemeClr val="accent2"/>
                </a:solidFill>
                <a:highlight>
                  <a:srgbClr val="FFFFFF"/>
                </a:highlight>
              </a:rPr>
              <a:t>It obtained that Lockdown has been shown to be related to human psychology. It was determined that stress (8.0%) and depression (16.0–28.0%) were psychological reactions during the COVID-19 pandemic.</a:t>
            </a:r>
            <a:endParaRPr sz="1600">
              <a:solidFill>
                <a:schemeClr val="accent2"/>
              </a:solidFill>
              <a:highlight>
                <a:srgbClr val="FFFFFF"/>
              </a:highlight>
            </a:endParaRPr>
          </a:p>
          <a:p>
            <a:pPr indent="0" lvl="0" marL="457200" rtl="0" algn="just">
              <a:lnSpc>
                <a:spcPct val="80000"/>
              </a:lnSpc>
              <a:spcBef>
                <a:spcPts val="1200"/>
              </a:spcBef>
              <a:spcAft>
                <a:spcPts val="0"/>
              </a:spcAft>
              <a:buNone/>
            </a:pPr>
            <a:r>
              <a:t/>
            </a:r>
            <a:endParaRPr sz="1600">
              <a:solidFill>
                <a:schemeClr val="accent2"/>
              </a:solidFill>
              <a:highlight>
                <a:srgbClr val="FFFFFF"/>
              </a:highlight>
            </a:endParaRPr>
          </a:p>
          <a:p>
            <a:pPr indent="-330200" lvl="0" marL="457200" rtl="0" algn="just">
              <a:lnSpc>
                <a:spcPct val="80000"/>
              </a:lnSpc>
              <a:spcBef>
                <a:spcPts val="1200"/>
              </a:spcBef>
              <a:spcAft>
                <a:spcPts val="0"/>
              </a:spcAft>
              <a:buClr>
                <a:schemeClr val="accent2"/>
              </a:buClr>
              <a:buSzPts val="1600"/>
              <a:buChar char="●"/>
            </a:pPr>
            <a:r>
              <a:rPr lang="en" sz="1600">
                <a:solidFill>
                  <a:schemeClr val="accent2"/>
                </a:solidFill>
                <a:highlight>
                  <a:srgbClr val="FFFFFF"/>
                </a:highlight>
              </a:rPr>
              <a:t>In 2021 ,due to the largest wave of infection in the country, several state governments like uttar pradesh,delhi etc. have announced complete lockdowns in april 2021</a:t>
            </a:r>
            <a:endParaRPr sz="1600">
              <a:solidFill>
                <a:schemeClr val="accent2"/>
              </a:solidFill>
              <a:highlight>
                <a:srgbClr val="FFFFFF"/>
              </a:highlight>
            </a:endParaRPr>
          </a:p>
          <a:p>
            <a:pPr indent="0" lvl="0" marL="0" rtl="0" algn="l">
              <a:spcBef>
                <a:spcPts val="0"/>
              </a:spcBef>
              <a:spcAft>
                <a:spcPts val="0"/>
              </a:spcAft>
              <a:buNone/>
            </a:pPr>
            <a:r>
              <a:t/>
            </a:r>
            <a:endParaRPr sz="1700"/>
          </a:p>
        </p:txBody>
      </p:sp>
      <p:pic>
        <p:nvPicPr>
          <p:cNvPr id="242" name="Google Shape;242;p39"/>
          <p:cNvPicPr preferRelativeResize="0"/>
          <p:nvPr/>
        </p:nvPicPr>
        <p:blipFill>
          <a:blip r:embed="rId3">
            <a:alphaModFix/>
          </a:blip>
          <a:stretch>
            <a:fillRect/>
          </a:stretch>
        </p:blipFill>
        <p:spPr>
          <a:xfrm>
            <a:off x="7236075" y="0"/>
            <a:ext cx="1907925" cy="1907925"/>
          </a:xfrm>
          <a:prstGeom prst="rect">
            <a:avLst/>
          </a:prstGeom>
          <a:noFill/>
          <a:ln>
            <a:noFill/>
          </a:ln>
        </p:spPr>
      </p:pic>
      <p:sp>
        <p:nvSpPr>
          <p:cNvPr id="243" name="Google Shape;243;p39"/>
          <p:cNvSpPr txBox="1"/>
          <p:nvPr/>
        </p:nvSpPr>
        <p:spPr>
          <a:xfrm>
            <a:off x="3907850" y="2752575"/>
            <a:ext cx="9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40"/>
          <p:cNvPicPr preferRelativeResize="0"/>
          <p:nvPr/>
        </p:nvPicPr>
        <p:blipFill>
          <a:blip r:embed="rId3">
            <a:alphaModFix/>
          </a:blip>
          <a:stretch>
            <a:fillRect/>
          </a:stretch>
        </p:blipFill>
        <p:spPr>
          <a:xfrm>
            <a:off x="2536202" y="0"/>
            <a:ext cx="3937494" cy="2340700"/>
          </a:xfrm>
          <a:prstGeom prst="rect">
            <a:avLst/>
          </a:prstGeom>
          <a:noFill/>
          <a:ln>
            <a:noFill/>
          </a:ln>
        </p:spPr>
      </p:pic>
      <p:pic>
        <p:nvPicPr>
          <p:cNvPr id="249" name="Google Shape;249;p40"/>
          <p:cNvPicPr preferRelativeResize="0"/>
          <p:nvPr/>
        </p:nvPicPr>
        <p:blipFill>
          <a:blip r:embed="rId4">
            <a:alphaModFix/>
          </a:blip>
          <a:stretch>
            <a:fillRect/>
          </a:stretch>
        </p:blipFill>
        <p:spPr>
          <a:xfrm>
            <a:off x="0" y="2802797"/>
            <a:ext cx="4341249" cy="2340700"/>
          </a:xfrm>
          <a:prstGeom prst="rect">
            <a:avLst/>
          </a:prstGeom>
          <a:noFill/>
          <a:ln>
            <a:noFill/>
          </a:ln>
        </p:spPr>
      </p:pic>
      <p:pic>
        <p:nvPicPr>
          <p:cNvPr id="250" name="Google Shape;250;p40"/>
          <p:cNvPicPr preferRelativeResize="0"/>
          <p:nvPr/>
        </p:nvPicPr>
        <p:blipFill>
          <a:blip r:embed="rId5">
            <a:alphaModFix/>
          </a:blip>
          <a:stretch>
            <a:fillRect/>
          </a:stretch>
        </p:blipFill>
        <p:spPr>
          <a:xfrm>
            <a:off x="4572000" y="2802800"/>
            <a:ext cx="4613301" cy="2340701"/>
          </a:xfrm>
          <a:prstGeom prst="rect">
            <a:avLst/>
          </a:prstGeom>
          <a:noFill/>
          <a:ln>
            <a:noFill/>
          </a:ln>
        </p:spPr>
      </p:pic>
      <p:pic>
        <p:nvPicPr>
          <p:cNvPr id="251" name="Google Shape;251;p40"/>
          <p:cNvPicPr preferRelativeResize="0"/>
          <p:nvPr/>
        </p:nvPicPr>
        <p:blipFill>
          <a:blip r:embed="rId6">
            <a:alphaModFix/>
          </a:blip>
          <a:stretch>
            <a:fillRect/>
          </a:stretch>
        </p:blipFill>
        <p:spPr>
          <a:xfrm>
            <a:off x="7236075" y="0"/>
            <a:ext cx="1907925" cy="1907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311700" y="1084950"/>
            <a:ext cx="8520600" cy="70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Statement 05</a:t>
            </a:r>
            <a:endParaRPr/>
          </a:p>
        </p:txBody>
      </p:sp>
      <p:sp>
        <p:nvSpPr>
          <p:cNvPr id="257" name="Google Shape;257;p41"/>
          <p:cNvSpPr txBox="1"/>
          <p:nvPr>
            <p:ph idx="1" type="body"/>
          </p:nvPr>
        </p:nvSpPr>
        <p:spPr>
          <a:xfrm>
            <a:off x="311700" y="1907925"/>
            <a:ext cx="8520600" cy="2661000"/>
          </a:xfrm>
          <a:prstGeom prst="rect">
            <a:avLst/>
          </a:prstGeom>
        </p:spPr>
        <p:txBody>
          <a:bodyPr anchorCtr="0" anchor="t" bIns="91425" lIns="91425" spcFirstLastPara="1" rIns="91425" wrap="square" tIns="91425">
            <a:normAutofit/>
          </a:bodyPr>
          <a:lstStyle/>
          <a:p>
            <a:pPr indent="0" lvl="0" marL="0" rtl="0" algn="l">
              <a:lnSpc>
                <a:spcPct val="80000"/>
              </a:lnSpc>
              <a:spcBef>
                <a:spcPts val="1200"/>
              </a:spcBef>
              <a:spcAft>
                <a:spcPts val="0"/>
              </a:spcAft>
              <a:buNone/>
            </a:pPr>
            <a:r>
              <a:rPr lang="en"/>
              <a:t>Predicts the saturation point for the spread</a:t>
            </a:r>
            <a:endParaRPr/>
          </a:p>
          <a:p>
            <a:pPr indent="-342900" lvl="0" marL="457200" rtl="0" algn="just">
              <a:lnSpc>
                <a:spcPct val="80000"/>
              </a:lnSpc>
              <a:spcBef>
                <a:spcPts val="1200"/>
              </a:spcBef>
              <a:spcAft>
                <a:spcPts val="0"/>
              </a:spcAft>
              <a:buSzPts val="1800"/>
              <a:buChar char="●"/>
            </a:pPr>
            <a:r>
              <a:rPr lang="en"/>
              <a:t>Need to upload data in power bi </a:t>
            </a:r>
            <a:endParaRPr/>
          </a:p>
          <a:p>
            <a:pPr indent="-342900" lvl="0" marL="457200" rtl="0" algn="just">
              <a:lnSpc>
                <a:spcPct val="80000"/>
              </a:lnSpc>
              <a:spcBef>
                <a:spcPts val="0"/>
              </a:spcBef>
              <a:spcAft>
                <a:spcPts val="0"/>
              </a:spcAft>
              <a:buSzPts val="1800"/>
              <a:buChar char="●"/>
            </a:pPr>
            <a:r>
              <a:rPr lang="en"/>
              <a:t>Expanding the data in data field of power bi and using data to generate the visualisation we need to convert the csv format into visualisation </a:t>
            </a:r>
            <a:endParaRPr/>
          </a:p>
          <a:p>
            <a:pPr indent="-342900" lvl="0" marL="457200" rtl="0" algn="just">
              <a:lnSpc>
                <a:spcPct val="80000"/>
              </a:lnSpc>
              <a:spcBef>
                <a:spcPts val="0"/>
              </a:spcBef>
              <a:spcAft>
                <a:spcPts val="0"/>
              </a:spcAft>
              <a:buSzPts val="1800"/>
              <a:buChar char="●"/>
            </a:pPr>
            <a:r>
              <a:rPr lang="en"/>
              <a:t>We used Line chart as a visual to predict the saturation point for the spread</a:t>
            </a:r>
            <a:endParaRPr/>
          </a:p>
          <a:p>
            <a:pPr indent="-342900" lvl="0" marL="457200" rtl="0" algn="just">
              <a:lnSpc>
                <a:spcPct val="80000"/>
              </a:lnSpc>
              <a:spcBef>
                <a:spcPts val="0"/>
              </a:spcBef>
              <a:spcAft>
                <a:spcPts val="0"/>
              </a:spcAft>
              <a:buSzPts val="1800"/>
              <a:buChar char="●"/>
            </a:pPr>
            <a:r>
              <a:rPr lang="en"/>
              <a:t>And made a clear report of that visual</a:t>
            </a:r>
            <a:endParaRPr/>
          </a:p>
          <a:p>
            <a:pPr indent="0" lvl="0" marL="0" rtl="0" algn="l">
              <a:lnSpc>
                <a:spcPct val="80000"/>
              </a:lnSpc>
              <a:spcBef>
                <a:spcPts val="1200"/>
              </a:spcBef>
              <a:spcAft>
                <a:spcPts val="0"/>
              </a:spcAft>
              <a:buNone/>
            </a:pPr>
            <a:r>
              <a:t/>
            </a:r>
            <a:endParaRPr/>
          </a:p>
        </p:txBody>
      </p:sp>
      <p:pic>
        <p:nvPicPr>
          <p:cNvPr id="258" name="Google Shape;258;p41"/>
          <p:cNvPicPr preferRelativeResize="0"/>
          <p:nvPr/>
        </p:nvPicPr>
        <p:blipFill>
          <a:blip r:embed="rId3">
            <a:alphaModFix/>
          </a:blip>
          <a:stretch>
            <a:fillRect/>
          </a:stretch>
        </p:blipFill>
        <p:spPr>
          <a:xfrm>
            <a:off x="7236075" y="0"/>
            <a:ext cx="1907925" cy="1907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b="1" lang="en"/>
              <a:t>Business Problem:</a:t>
            </a:r>
            <a:endParaRPr b="1"/>
          </a:p>
          <a:p>
            <a:pPr indent="0" lvl="0" marL="0" rtl="0" algn="l">
              <a:lnSpc>
                <a:spcPct val="100000"/>
              </a:lnSpc>
              <a:spcBef>
                <a:spcPts val="0"/>
              </a:spcBef>
              <a:spcAft>
                <a:spcPts val="0"/>
              </a:spcAft>
              <a:buClr>
                <a:schemeClr val="dk1"/>
              </a:buClr>
              <a:buSzPct val="39285"/>
              <a:buFont typeface="Arial"/>
              <a:buNone/>
            </a:pPr>
            <a:r>
              <a:t/>
            </a:r>
            <a:endParaRPr/>
          </a:p>
          <a:p>
            <a:pPr indent="0" lvl="0" marL="0" rtl="0" algn="l">
              <a:lnSpc>
                <a:spcPct val="100000"/>
              </a:lnSpc>
              <a:spcBef>
                <a:spcPts val="0"/>
              </a:spcBef>
              <a:spcAft>
                <a:spcPts val="0"/>
              </a:spcAft>
              <a:buClr>
                <a:schemeClr val="dk1"/>
              </a:buClr>
              <a:buSzPct val="39285"/>
              <a:buFont typeface="Arial"/>
              <a:buNone/>
            </a:pPr>
            <a:r>
              <a:t/>
            </a:r>
            <a:endParaRPr/>
          </a:p>
          <a:p>
            <a:pPr indent="0" lvl="0" marL="0" rtl="0" algn="l">
              <a:lnSpc>
                <a:spcPct val="100000"/>
              </a:lnSpc>
              <a:spcBef>
                <a:spcPts val="0"/>
              </a:spcBef>
              <a:spcAft>
                <a:spcPts val="0"/>
              </a:spcAft>
              <a:buSzPct val="111111"/>
              <a:buNone/>
            </a:pPr>
            <a:r>
              <a:t/>
            </a:r>
            <a:endParaRPr/>
          </a:p>
        </p:txBody>
      </p:sp>
      <p:sp>
        <p:nvSpPr>
          <p:cNvPr id="68" name="Google Shape;68;p15"/>
          <p:cNvSpPr txBox="1"/>
          <p:nvPr>
            <p:ph idx="1" type="body"/>
          </p:nvPr>
        </p:nvSpPr>
        <p:spPr>
          <a:xfrm>
            <a:off x="311700" y="1169750"/>
            <a:ext cx="7214400" cy="3399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935"/>
              <a:buNone/>
            </a:pPr>
            <a:r>
              <a:rPr lang="en"/>
              <a:t>In the current pandemic situation where COVID-19 has spread across the world impacting 150+ countries, India too is severely impacted: 34 states / UT affected. First Case Reported on: 30 January 2020 as of 10th June, Ministry of Health and Family Welfare reported a total of 276,804 cases, 134,843 recoveries and 7,751 deaths the infection rate of COVID-19 in India is: 1.7 (significantly lower than in the worst affected countries.</a:t>
            </a:r>
            <a:endParaRPr b="1"/>
          </a:p>
          <a:p>
            <a:pPr indent="0" lvl="0" marL="0" rtl="0" algn="l">
              <a:lnSpc>
                <a:spcPct val="95000"/>
              </a:lnSpc>
              <a:spcBef>
                <a:spcPts val="1200"/>
              </a:spcBef>
              <a:spcAft>
                <a:spcPts val="0"/>
              </a:spcAft>
              <a:buSzPts val="935"/>
              <a:buNone/>
            </a:pPr>
            <a:r>
              <a:rPr lang="en"/>
              <a:t>		</a:t>
            </a:r>
            <a:endParaRPr/>
          </a:p>
          <a:p>
            <a:pPr indent="0" lvl="0" marL="0" rtl="0" algn="l">
              <a:lnSpc>
                <a:spcPct val="95000"/>
              </a:lnSpc>
              <a:spcBef>
                <a:spcPts val="1200"/>
              </a:spcBef>
              <a:spcAft>
                <a:spcPts val="0"/>
              </a:spcAft>
              <a:buSzPts val="935"/>
              <a:buNone/>
            </a:pPr>
            <a:r>
              <a:t/>
            </a:r>
            <a:endParaRPr sz="2330"/>
          </a:p>
          <a:p>
            <a:pPr indent="0" lvl="0" marL="0" rtl="0" algn="l">
              <a:lnSpc>
                <a:spcPct val="95000"/>
              </a:lnSpc>
              <a:spcBef>
                <a:spcPts val="1200"/>
              </a:spcBef>
              <a:spcAft>
                <a:spcPts val="0"/>
              </a:spcAft>
              <a:buSzPts val="935"/>
              <a:buNone/>
            </a:pPr>
            <a:r>
              <a:t/>
            </a:r>
            <a:endParaRPr sz="2330"/>
          </a:p>
          <a:p>
            <a:pPr indent="0" lvl="0" marL="0" rtl="0" algn="l">
              <a:lnSpc>
                <a:spcPct val="95000"/>
              </a:lnSpc>
              <a:spcBef>
                <a:spcPts val="1200"/>
              </a:spcBef>
              <a:spcAft>
                <a:spcPts val="1200"/>
              </a:spcAft>
              <a:buSzPts val="935"/>
              <a:buNone/>
            </a:pPr>
            <a:r>
              <a:rPr lang="en" sz="2330"/>
              <a:t>                                                       </a:t>
            </a:r>
            <a:endParaRPr sz="2330"/>
          </a:p>
        </p:txBody>
      </p:sp>
      <p:pic>
        <p:nvPicPr>
          <p:cNvPr id="69" name="Google Shape;69;p15"/>
          <p:cNvPicPr preferRelativeResize="0"/>
          <p:nvPr/>
        </p:nvPicPr>
        <p:blipFill>
          <a:blip r:embed="rId3">
            <a:alphaModFix/>
          </a:blip>
          <a:stretch>
            <a:fillRect/>
          </a:stretch>
        </p:blipFill>
        <p:spPr>
          <a:xfrm>
            <a:off x="7236075" y="0"/>
            <a:ext cx="1907925" cy="1907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Statement</a:t>
            </a:r>
            <a:r>
              <a:rPr lang="en"/>
              <a:t> 05 visualisation</a:t>
            </a:r>
            <a:endParaRPr/>
          </a:p>
        </p:txBody>
      </p:sp>
      <p:pic>
        <p:nvPicPr>
          <p:cNvPr id="264" name="Google Shape;264;p42"/>
          <p:cNvPicPr preferRelativeResize="0"/>
          <p:nvPr/>
        </p:nvPicPr>
        <p:blipFill>
          <a:blip r:embed="rId3">
            <a:alphaModFix/>
          </a:blip>
          <a:stretch>
            <a:fillRect/>
          </a:stretch>
        </p:blipFill>
        <p:spPr>
          <a:xfrm>
            <a:off x="373438" y="1069650"/>
            <a:ext cx="6608932" cy="3820976"/>
          </a:xfrm>
          <a:prstGeom prst="rect">
            <a:avLst/>
          </a:prstGeom>
          <a:noFill/>
          <a:ln>
            <a:noFill/>
          </a:ln>
        </p:spPr>
      </p:pic>
      <p:pic>
        <p:nvPicPr>
          <p:cNvPr id="265" name="Google Shape;265;p42"/>
          <p:cNvPicPr preferRelativeResize="0"/>
          <p:nvPr/>
        </p:nvPicPr>
        <p:blipFill>
          <a:blip r:embed="rId4">
            <a:alphaModFix/>
          </a:blip>
          <a:stretch>
            <a:fillRect/>
          </a:stretch>
        </p:blipFill>
        <p:spPr>
          <a:xfrm>
            <a:off x="7236075" y="0"/>
            <a:ext cx="1907925" cy="1907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3"/>
          <p:cNvPicPr preferRelativeResize="0"/>
          <p:nvPr/>
        </p:nvPicPr>
        <p:blipFill>
          <a:blip r:embed="rId3">
            <a:alphaModFix/>
          </a:blip>
          <a:stretch>
            <a:fillRect/>
          </a:stretch>
        </p:blipFill>
        <p:spPr>
          <a:xfrm>
            <a:off x="4896650" y="2404522"/>
            <a:ext cx="3663551" cy="2361742"/>
          </a:xfrm>
          <a:prstGeom prst="rect">
            <a:avLst/>
          </a:prstGeom>
          <a:noFill/>
          <a:ln>
            <a:noFill/>
          </a:ln>
        </p:spPr>
      </p:pic>
      <p:pic>
        <p:nvPicPr>
          <p:cNvPr id="271" name="Google Shape;271;p43"/>
          <p:cNvPicPr preferRelativeResize="0"/>
          <p:nvPr/>
        </p:nvPicPr>
        <p:blipFill>
          <a:blip r:embed="rId4">
            <a:alphaModFix/>
          </a:blip>
          <a:stretch>
            <a:fillRect/>
          </a:stretch>
        </p:blipFill>
        <p:spPr>
          <a:xfrm>
            <a:off x="399678" y="204500"/>
            <a:ext cx="3603883" cy="2053800"/>
          </a:xfrm>
          <a:prstGeom prst="rect">
            <a:avLst/>
          </a:prstGeom>
          <a:noFill/>
          <a:ln>
            <a:noFill/>
          </a:ln>
        </p:spPr>
      </p:pic>
      <p:pic>
        <p:nvPicPr>
          <p:cNvPr id="272" name="Google Shape;272;p43"/>
          <p:cNvPicPr preferRelativeResize="0"/>
          <p:nvPr/>
        </p:nvPicPr>
        <p:blipFill>
          <a:blip r:embed="rId5">
            <a:alphaModFix/>
          </a:blip>
          <a:stretch>
            <a:fillRect/>
          </a:stretch>
        </p:blipFill>
        <p:spPr>
          <a:xfrm>
            <a:off x="4896648" y="154275"/>
            <a:ext cx="3663550" cy="2154253"/>
          </a:xfrm>
          <a:prstGeom prst="rect">
            <a:avLst/>
          </a:prstGeom>
          <a:noFill/>
          <a:ln>
            <a:noFill/>
          </a:ln>
        </p:spPr>
      </p:pic>
      <p:pic>
        <p:nvPicPr>
          <p:cNvPr id="273" name="Google Shape;273;p43"/>
          <p:cNvPicPr preferRelativeResize="0"/>
          <p:nvPr/>
        </p:nvPicPr>
        <p:blipFill>
          <a:blip r:embed="rId6">
            <a:alphaModFix/>
          </a:blip>
          <a:stretch>
            <a:fillRect/>
          </a:stretch>
        </p:blipFill>
        <p:spPr>
          <a:xfrm>
            <a:off x="193350" y="2326625"/>
            <a:ext cx="4196699" cy="2517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11700" y="984500"/>
            <a:ext cx="8520600" cy="562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Statement 06</a:t>
            </a:r>
            <a:endParaRPr/>
          </a:p>
        </p:txBody>
      </p:sp>
      <p:sp>
        <p:nvSpPr>
          <p:cNvPr id="279" name="Google Shape;279;p44"/>
          <p:cNvSpPr txBox="1"/>
          <p:nvPr>
            <p:ph idx="1" type="body"/>
          </p:nvPr>
        </p:nvSpPr>
        <p:spPr>
          <a:xfrm>
            <a:off x="311700" y="1858500"/>
            <a:ext cx="8520600" cy="27105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1200"/>
              </a:spcBef>
              <a:spcAft>
                <a:spcPts val="0"/>
              </a:spcAft>
              <a:buNone/>
            </a:pPr>
            <a:r>
              <a:rPr lang="en"/>
              <a:t>Average time taken by patients to recover, average time a patient stays in hospital</a:t>
            </a:r>
            <a:endParaRPr/>
          </a:p>
          <a:p>
            <a:pPr indent="-342900" lvl="0" marL="457200" rtl="0" algn="just">
              <a:lnSpc>
                <a:spcPct val="80000"/>
              </a:lnSpc>
              <a:spcBef>
                <a:spcPts val="1200"/>
              </a:spcBef>
              <a:spcAft>
                <a:spcPts val="0"/>
              </a:spcAft>
              <a:buSzPts val="1800"/>
              <a:buChar char="●"/>
            </a:pPr>
            <a:r>
              <a:rPr lang="en"/>
              <a:t>Need to upload data in power bi </a:t>
            </a:r>
            <a:endParaRPr/>
          </a:p>
          <a:p>
            <a:pPr indent="-342900" lvl="0" marL="457200" rtl="0" algn="just">
              <a:lnSpc>
                <a:spcPct val="80000"/>
              </a:lnSpc>
              <a:spcBef>
                <a:spcPts val="0"/>
              </a:spcBef>
              <a:spcAft>
                <a:spcPts val="0"/>
              </a:spcAft>
              <a:buSzPts val="1800"/>
              <a:buChar char="●"/>
            </a:pPr>
            <a:r>
              <a:rPr lang="en"/>
              <a:t>Expanding the data in data field of power bi and using data to generate the visualisation we need to convert the csv format into visualisation </a:t>
            </a:r>
            <a:endParaRPr/>
          </a:p>
          <a:p>
            <a:pPr indent="-342900" lvl="0" marL="457200" rtl="0" algn="just">
              <a:lnSpc>
                <a:spcPct val="80000"/>
              </a:lnSpc>
              <a:spcBef>
                <a:spcPts val="0"/>
              </a:spcBef>
              <a:spcAft>
                <a:spcPts val="0"/>
              </a:spcAft>
              <a:buSzPts val="1800"/>
              <a:buChar char="●"/>
            </a:pPr>
            <a:r>
              <a:rPr lang="en"/>
              <a:t>We used Area chart as a visual to display the Average time taken by patients to recover, average time a patient stays in hospital</a:t>
            </a:r>
            <a:endParaRPr/>
          </a:p>
          <a:p>
            <a:pPr indent="-342900" lvl="0" marL="457200" rtl="0" algn="just">
              <a:lnSpc>
                <a:spcPct val="80000"/>
              </a:lnSpc>
              <a:spcBef>
                <a:spcPts val="0"/>
              </a:spcBef>
              <a:spcAft>
                <a:spcPts val="0"/>
              </a:spcAft>
              <a:buSzPts val="1800"/>
              <a:buChar char="●"/>
            </a:pPr>
            <a:r>
              <a:rPr lang="en"/>
              <a:t>Filter on this visual we selected all data</a:t>
            </a:r>
            <a:endParaRPr/>
          </a:p>
          <a:p>
            <a:pPr indent="-342900" lvl="0" marL="457200" rtl="0" algn="just">
              <a:lnSpc>
                <a:spcPct val="80000"/>
              </a:lnSpc>
              <a:spcBef>
                <a:spcPts val="0"/>
              </a:spcBef>
              <a:spcAft>
                <a:spcPts val="0"/>
              </a:spcAft>
              <a:buSzPts val="1800"/>
              <a:buChar char="●"/>
            </a:pPr>
            <a:r>
              <a:rPr lang="en"/>
              <a:t>And made a clear report of that visual</a:t>
            </a:r>
            <a:endParaRPr/>
          </a:p>
          <a:p>
            <a:pPr indent="0" lvl="0" marL="0" rtl="0" algn="l">
              <a:lnSpc>
                <a:spcPct val="80000"/>
              </a:lnSpc>
              <a:spcBef>
                <a:spcPts val="12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280" name="Google Shape;280;p44"/>
          <p:cNvPicPr preferRelativeResize="0"/>
          <p:nvPr/>
        </p:nvPicPr>
        <p:blipFill>
          <a:blip r:embed="rId3">
            <a:alphaModFix/>
          </a:blip>
          <a:stretch>
            <a:fillRect/>
          </a:stretch>
        </p:blipFill>
        <p:spPr>
          <a:xfrm>
            <a:off x="7236075" y="0"/>
            <a:ext cx="1907925" cy="1907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Statement 06 visualisation</a:t>
            </a:r>
            <a:endParaRPr/>
          </a:p>
        </p:txBody>
      </p:sp>
      <p:pic>
        <p:nvPicPr>
          <p:cNvPr id="286" name="Google Shape;286;p45"/>
          <p:cNvPicPr preferRelativeResize="0"/>
          <p:nvPr/>
        </p:nvPicPr>
        <p:blipFill>
          <a:blip r:embed="rId3">
            <a:alphaModFix/>
          </a:blip>
          <a:stretch>
            <a:fillRect/>
          </a:stretch>
        </p:blipFill>
        <p:spPr>
          <a:xfrm>
            <a:off x="361850" y="1160075"/>
            <a:ext cx="6792845" cy="3820975"/>
          </a:xfrm>
          <a:prstGeom prst="rect">
            <a:avLst/>
          </a:prstGeom>
          <a:noFill/>
          <a:ln>
            <a:noFill/>
          </a:ln>
        </p:spPr>
      </p:pic>
      <p:pic>
        <p:nvPicPr>
          <p:cNvPr id="287" name="Google Shape;287;p45"/>
          <p:cNvPicPr preferRelativeResize="0"/>
          <p:nvPr/>
        </p:nvPicPr>
        <p:blipFill>
          <a:blip r:embed="rId4">
            <a:alphaModFix/>
          </a:blip>
          <a:stretch>
            <a:fillRect/>
          </a:stretch>
        </p:blipFill>
        <p:spPr>
          <a:xfrm>
            <a:off x="7236075" y="0"/>
            <a:ext cx="1907925" cy="1907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46"/>
          <p:cNvPicPr preferRelativeResize="0"/>
          <p:nvPr/>
        </p:nvPicPr>
        <p:blipFill>
          <a:blip r:embed="rId3">
            <a:alphaModFix/>
          </a:blip>
          <a:stretch>
            <a:fillRect/>
          </a:stretch>
        </p:blipFill>
        <p:spPr>
          <a:xfrm>
            <a:off x="152400" y="2580075"/>
            <a:ext cx="4086652" cy="2411026"/>
          </a:xfrm>
          <a:prstGeom prst="rect">
            <a:avLst/>
          </a:prstGeom>
          <a:noFill/>
          <a:ln>
            <a:noFill/>
          </a:ln>
        </p:spPr>
      </p:pic>
      <p:pic>
        <p:nvPicPr>
          <p:cNvPr id="293" name="Google Shape;293;p46"/>
          <p:cNvPicPr preferRelativeResize="0"/>
          <p:nvPr/>
        </p:nvPicPr>
        <p:blipFill>
          <a:blip r:embed="rId4">
            <a:alphaModFix/>
          </a:blip>
          <a:stretch>
            <a:fillRect/>
          </a:stretch>
        </p:blipFill>
        <p:spPr>
          <a:xfrm>
            <a:off x="4960421" y="2726175"/>
            <a:ext cx="4183580" cy="2529550"/>
          </a:xfrm>
          <a:prstGeom prst="rect">
            <a:avLst/>
          </a:prstGeom>
          <a:noFill/>
          <a:ln>
            <a:noFill/>
          </a:ln>
        </p:spPr>
      </p:pic>
      <p:pic>
        <p:nvPicPr>
          <p:cNvPr id="294" name="Google Shape;294;p46"/>
          <p:cNvPicPr preferRelativeResize="0"/>
          <p:nvPr/>
        </p:nvPicPr>
        <p:blipFill>
          <a:blip r:embed="rId5">
            <a:alphaModFix/>
          </a:blip>
          <a:stretch>
            <a:fillRect/>
          </a:stretch>
        </p:blipFill>
        <p:spPr>
          <a:xfrm>
            <a:off x="69019" y="-52250"/>
            <a:ext cx="4051001" cy="2411024"/>
          </a:xfrm>
          <a:prstGeom prst="rect">
            <a:avLst/>
          </a:prstGeom>
          <a:noFill/>
          <a:ln>
            <a:noFill/>
          </a:ln>
        </p:spPr>
      </p:pic>
      <p:pic>
        <p:nvPicPr>
          <p:cNvPr id="295" name="Google Shape;295;p46"/>
          <p:cNvPicPr preferRelativeResize="0"/>
          <p:nvPr/>
        </p:nvPicPr>
        <p:blipFill>
          <a:blip r:embed="rId6">
            <a:alphaModFix/>
          </a:blip>
          <a:stretch>
            <a:fillRect/>
          </a:stretch>
        </p:blipFill>
        <p:spPr>
          <a:xfrm>
            <a:off x="4782474" y="50525"/>
            <a:ext cx="4252276" cy="25295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Statement 07</a:t>
            </a:r>
            <a:endParaRPr/>
          </a:p>
        </p:txBody>
      </p:sp>
      <p:sp>
        <p:nvSpPr>
          <p:cNvPr id="301" name="Google Shape;301;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1200"/>
              </a:spcBef>
              <a:spcAft>
                <a:spcPts val="0"/>
              </a:spcAft>
              <a:buNone/>
            </a:pPr>
            <a:r>
              <a:rPr lang="en"/>
              <a:t>To track load on healthcare facility and predict number of ventilators required in future.</a:t>
            </a:r>
            <a:endParaRPr/>
          </a:p>
          <a:p>
            <a:pPr indent="-342900" lvl="0" marL="457200" rtl="0" algn="just">
              <a:lnSpc>
                <a:spcPct val="80000"/>
              </a:lnSpc>
              <a:spcBef>
                <a:spcPts val="1200"/>
              </a:spcBef>
              <a:spcAft>
                <a:spcPts val="0"/>
              </a:spcAft>
              <a:buSzPts val="1800"/>
              <a:buChar char="●"/>
            </a:pPr>
            <a:r>
              <a:rPr lang="en"/>
              <a:t>Need to upload data in power bi </a:t>
            </a:r>
            <a:endParaRPr/>
          </a:p>
          <a:p>
            <a:pPr indent="-342900" lvl="0" marL="457200" rtl="0" algn="just">
              <a:lnSpc>
                <a:spcPct val="80000"/>
              </a:lnSpc>
              <a:spcBef>
                <a:spcPts val="0"/>
              </a:spcBef>
              <a:spcAft>
                <a:spcPts val="0"/>
              </a:spcAft>
              <a:buSzPts val="1800"/>
              <a:buChar char="●"/>
            </a:pPr>
            <a:r>
              <a:rPr lang="en"/>
              <a:t>Expanding the data in data field of power bi and using data to generate the visualisation we need to convert the csv format into visualisation </a:t>
            </a:r>
            <a:endParaRPr/>
          </a:p>
          <a:p>
            <a:pPr indent="-342900" lvl="0" marL="457200" rtl="0" algn="just">
              <a:lnSpc>
                <a:spcPct val="80000"/>
              </a:lnSpc>
              <a:spcBef>
                <a:spcPts val="0"/>
              </a:spcBef>
              <a:spcAft>
                <a:spcPts val="0"/>
              </a:spcAft>
              <a:buSzPts val="1800"/>
              <a:buChar char="●"/>
            </a:pPr>
            <a:r>
              <a:rPr lang="en"/>
              <a:t>We used Pie chart as a visual to display the track load on healthcare facility and predict number of ventilators required in future.</a:t>
            </a:r>
            <a:endParaRPr/>
          </a:p>
          <a:p>
            <a:pPr indent="-342900" lvl="0" marL="457200" rtl="0" algn="just">
              <a:lnSpc>
                <a:spcPct val="80000"/>
              </a:lnSpc>
              <a:spcBef>
                <a:spcPts val="0"/>
              </a:spcBef>
              <a:spcAft>
                <a:spcPts val="0"/>
              </a:spcAft>
              <a:buSzPts val="1800"/>
              <a:buChar char="●"/>
            </a:pPr>
            <a:r>
              <a:rPr lang="en"/>
              <a:t>Need to display for how many people 1 ventilator catering to</a:t>
            </a:r>
            <a:endParaRPr/>
          </a:p>
          <a:p>
            <a:pPr indent="-342900" lvl="0" marL="457200" rtl="0" algn="just">
              <a:lnSpc>
                <a:spcPct val="80000"/>
              </a:lnSpc>
              <a:spcBef>
                <a:spcPts val="0"/>
              </a:spcBef>
              <a:spcAft>
                <a:spcPts val="0"/>
              </a:spcAft>
              <a:buSzPts val="1800"/>
              <a:buChar char="●"/>
            </a:pPr>
            <a:r>
              <a:rPr lang="en"/>
              <a:t>Filter on this visual we selected all data</a:t>
            </a:r>
            <a:endParaRPr/>
          </a:p>
          <a:p>
            <a:pPr indent="-342900" lvl="0" marL="457200" rtl="0" algn="just">
              <a:lnSpc>
                <a:spcPct val="80000"/>
              </a:lnSpc>
              <a:spcBef>
                <a:spcPts val="0"/>
              </a:spcBef>
              <a:spcAft>
                <a:spcPts val="0"/>
              </a:spcAft>
              <a:buSzPts val="1800"/>
              <a:buChar char="●"/>
            </a:pPr>
            <a:r>
              <a:rPr lang="en"/>
              <a:t>And made a clear report of that visual</a:t>
            </a:r>
            <a:endParaRPr/>
          </a:p>
          <a:p>
            <a:pPr indent="0" lvl="0" marL="0" rtl="0" algn="l">
              <a:lnSpc>
                <a:spcPct val="80000"/>
              </a:lnSpc>
              <a:spcBef>
                <a:spcPts val="1200"/>
              </a:spcBef>
              <a:spcAft>
                <a:spcPts val="0"/>
              </a:spcAft>
              <a:buNone/>
            </a:pPr>
            <a:r>
              <a:t/>
            </a:r>
            <a:endParaRPr/>
          </a:p>
          <a:p>
            <a:pPr indent="0" lvl="0" marL="0" rtl="0" algn="l">
              <a:lnSpc>
                <a:spcPct val="80000"/>
              </a:lnSpc>
              <a:spcBef>
                <a:spcPts val="1200"/>
              </a:spcBef>
              <a:spcAft>
                <a:spcPts val="0"/>
              </a:spcAft>
              <a:buNone/>
            </a:pPr>
            <a:r>
              <a:t/>
            </a:r>
            <a:endParaRPr/>
          </a:p>
          <a:p>
            <a:pPr indent="0" lvl="0" marL="0" rtl="0" algn="l">
              <a:lnSpc>
                <a:spcPct val="80000"/>
              </a:lnSpc>
              <a:spcBef>
                <a:spcPts val="1200"/>
              </a:spcBef>
              <a:spcAft>
                <a:spcPts val="0"/>
              </a:spcAft>
              <a:buNone/>
            </a:pPr>
            <a:r>
              <a:t/>
            </a:r>
            <a:endParaRPr/>
          </a:p>
        </p:txBody>
      </p:sp>
      <p:pic>
        <p:nvPicPr>
          <p:cNvPr id="302" name="Google Shape;302;p47"/>
          <p:cNvPicPr preferRelativeResize="0"/>
          <p:nvPr/>
        </p:nvPicPr>
        <p:blipFill>
          <a:blip r:embed="rId3">
            <a:alphaModFix/>
          </a:blip>
          <a:stretch>
            <a:fillRect/>
          </a:stretch>
        </p:blipFill>
        <p:spPr>
          <a:xfrm>
            <a:off x="7236075" y="0"/>
            <a:ext cx="1907925" cy="1907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Statement 07 visualisation</a:t>
            </a:r>
            <a:endParaRPr/>
          </a:p>
        </p:txBody>
      </p:sp>
      <p:pic>
        <p:nvPicPr>
          <p:cNvPr id="308" name="Google Shape;308;p48"/>
          <p:cNvPicPr preferRelativeResize="0"/>
          <p:nvPr/>
        </p:nvPicPr>
        <p:blipFill>
          <a:blip r:embed="rId3">
            <a:alphaModFix/>
          </a:blip>
          <a:stretch>
            <a:fillRect/>
          </a:stretch>
        </p:blipFill>
        <p:spPr>
          <a:xfrm>
            <a:off x="311700" y="1017725"/>
            <a:ext cx="6792845" cy="3820975"/>
          </a:xfrm>
          <a:prstGeom prst="rect">
            <a:avLst/>
          </a:prstGeom>
          <a:noFill/>
          <a:ln>
            <a:noFill/>
          </a:ln>
        </p:spPr>
      </p:pic>
      <p:pic>
        <p:nvPicPr>
          <p:cNvPr id="309" name="Google Shape;309;p48"/>
          <p:cNvPicPr preferRelativeResize="0"/>
          <p:nvPr/>
        </p:nvPicPr>
        <p:blipFill>
          <a:blip r:embed="rId4">
            <a:alphaModFix/>
          </a:blip>
          <a:stretch>
            <a:fillRect/>
          </a:stretch>
        </p:blipFill>
        <p:spPr>
          <a:xfrm>
            <a:off x="7236075" y="0"/>
            <a:ext cx="1907925" cy="1907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9"/>
          <p:cNvPicPr preferRelativeResize="0"/>
          <p:nvPr/>
        </p:nvPicPr>
        <p:blipFill>
          <a:blip r:embed="rId3">
            <a:alphaModFix/>
          </a:blip>
          <a:stretch>
            <a:fillRect/>
          </a:stretch>
        </p:blipFill>
        <p:spPr>
          <a:xfrm>
            <a:off x="152400" y="2479625"/>
            <a:ext cx="3876517" cy="2511475"/>
          </a:xfrm>
          <a:prstGeom prst="rect">
            <a:avLst/>
          </a:prstGeom>
          <a:noFill/>
          <a:ln>
            <a:noFill/>
          </a:ln>
        </p:spPr>
      </p:pic>
      <p:pic>
        <p:nvPicPr>
          <p:cNvPr id="315" name="Google Shape;315;p49"/>
          <p:cNvPicPr preferRelativeResize="0"/>
          <p:nvPr/>
        </p:nvPicPr>
        <p:blipFill>
          <a:blip r:embed="rId4">
            <a:alphaModFix/>
          </a:blip>
          <a:stretch>
            <a:fillRect/>
          </a:stretch>
        </p:blipFill>
        <p:spPr>
          <a:xfrm>
            <a:off x="-4" y="60275"/>
            <a:ext cx="4058301" cy="2511475"/>
          </a:xfrm>
          <a:prstGeom prst="rect">
            <a:avLst/>
          </a:prstGeom>
          <a:noFill/>
          <a:ln>
            <a:noFill/>
          </a:ln>
        </p:spPr>
      </p:pic>
      <p:pic>
        <p:nvPicPr>
          <p:cNvPr id="316" name="Google Shape;316;p49"/>
          <p:cNvPicPr preferRelativeResize="0"/>
          <p:nvPr/>
        </p:nvPicPr>
        <p:blipFill>
          <a:blip r:embed="rId5">
            <a:alphaModFix/>
          </a:blip>
          <a:stretch>
            <a:fillRect/>
          </a:stretch>
        </p:blipFill>
        <p:spPr>
          <a:xfrm>
            <a:off x="5050873" y="2700625"/>
            <a:ext cx="3744776" cy="2290475"/>
          </a:xfrm>
          <a:prstGeom prst="rect">
            <a:avLst/>
          </a:prstGeom>
          <a:noFill/>
          <a:ln>
            <a:noFill/>
          </a:ln>
        </p:spPr>
      </p:pic>
      <p:pic>
        <p:nvPicPr>
          <p:cNvPr id="317" name="Google Shape;317;p49"/>
          <p:cNvPicPr preferRelativeResize="0"/>
          <p:nvPr/>
        </p:nvPicPr>
        <p:blipFill>
          <a:blip r:embed="rId6">
            <a:alphaModFix/>
          </a:blip>
          <a:stretch>
            <a:fillRect/>
          </a:stretch>
        </p:blipFill>
        <p:spPr>
          <a:xfrm>
            <a:off x="4927475" y="62175"/>
            <a:ext cx="3886088" cy="22904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0"/>
          <p:cNvSpPr txBox="1"/>
          <p:nvPr>
            <p:ph type="title"/>
          </p:nvPr>
        </p:nvSpPr>
        <p:spPr>
          <a:xfrm>
            <a:off x="409775" y="940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500">
                <a:solidFill>
                  <a:srgbClr val="000000"/>
                </a:solidFill>
              </a:rPr>
              <a:t>CONCLUSION</a:t>
            </a:r>
            <a:endParaRPr sz="2500">
              <a:solidFill>
                <a:srgbClr val="000000"/>
              </a:solidFill>
            </a:endParaRPr>
          </a:p>
          <a:p>
            <a:pPr indent="0" lvl="0" marL="0" rtl="0" algn="l">
              <a:spcBef>
                <a:spcPts val="0"/>
              </a:spcBef>
              <a:spcAft>
                <a:spcPts val="0"/>
              </a:spcAft>
              <a:buNone/>
            </a:pPr>
            <a:r>
              <a:t/>
            </a:r>
            <a:endParaRPr/>
          </a:p>
        </p:txBody>
      </p:sp>
      <p:sp>
        <p:nvSpPr>
          <p:cNvPr id="323" name="Google Shape;323;p50"/>
          <p:cNvSpPr txBox="1"/>
          <p:nvPr>
            <p:ph idx="1" type="body"/>
          </p:nvPr>
        </p:nvSpPr>
        <p:spPr>
          <a:xfrm>
            <a:off x="209325" y="1945025"/>
            <a:ext cx="8520600" cy="3416400"/>
          </a:xfrm>
          <a:prstGeom prst="rect">
            <a:avLst/>
          </a:prstGeom>
        </p:spPr>
        <p:txBody>
          <a:bodyPr anchorCtr="0" anchor="t" bIns="91425" lIns="91425" spcFirstLastPara="1" rIns="91425" wrap="square" tIns="91425">
            <a:normAutofit/>
          </a:bodyPr>
          <a:lstStyle/>
          <a:p>
            <a:pPr indent="0" lvl="0" marL="0" rtl="0" algn="just">
              <a:lnSpc>
                <a:spcPct val="150000"/>
              </a:lnSpc>
              <a:spcBef>
                <a:spcPts val="1200"/>
              </a:spcBef>
              <a:spcAft>
                <a:spcPts val="0"/>
              </a:spcAft>
              <a:buClr>
                <a:schemeClr val="dk1"/>
              </a:buClr>
              <a:buSzPts val="1100"/>
              <a:buFont typeface="Arial"/>
              <a:buNone/>
            </a:pPr>
            <a:r>
              <a:rPr lang="en" sz="1200">
                <a:solidFill>
                  <a:schemeClr val="dk1"/>
                </a:solidFill>
              </a:rPr>
              <a:t>   </a:t>
            </a:r>
            <a:r>
              <a:rPr lang="en" sz="1400"/>
              <a:t>The volume of data increases dramatically over time, especially data generated on the global pandemic caused by COVID-19. Such volume of data requires utilizing big data analytics tools along with BI tool  to make sense of the pandemic and  its spread in a timely manner.</a:t>
            </a:r>
            <a:endParaRPr sz="1400"/>
          </a:p>
          <a:p>
            <a:pPr indent="0" lvl="0" marL="0" rtl="0" algn="just">
              <a:lnSpc>
                <a:spcPct val="150000"/>
              </a:lnSpc>
              <a:spcBef>
                <a:spcPts val="1200"/>
              </a:spcBef>
              <a:spcAft>
                <a:spcPts val="0"/>
              </a:spcAft>
              <a:buClr>
                <a:schemeClr val="dk1"/>
              </a:buClr>
              <a:buSzPts val="1100"/>
              <a:buFont typeface="Arial"/>
              <a:buNone/>
            </a:pPr>
            <a:r>
              <a:rPr lang="en" sz="1400"/>
              <a:t>    In this study, we presented a review of several data analysis applications for COVID-19 to </a:t>
            </a:r>
            <a:r>
              <a:rPr lang="en" sz="1400">
                <a:highlight>
                  <a:srgbClr val="FFFFFF"/>
                </a:highlight>
              </a:rPr>
              <a:t> find key insights on patient demographics, patient clusters, state and district level spread and also to find transmission rate, top affected districts and predict the saturation point of the disease spread .</a:t>
            </a:r>
            <a:r>
              <a:rPr lang="en" sz="1400"/>
              <a:t>Finally, we highlighted and discussed about track load on healthcare facility and predict number of ventilators required in future.</a:t>
            </a:r>
            <a:endParaRPr sz="1400"/>
          </a:p>
          <a:p>
            <a:pPr indent="0" lvl="0" marL="0" rtl="0" algn="just">
              <a:spcBef>
                <a:spcPts val="0"/>
              </a:spcBef>
              <a:spcAft>
                <a:spcPts val="0"/>
              </a:spcAft>
              <a:buNone/>
            </a:pPr>
            <a:r>
              <a:t/>
            </a:r>
            <a:endParaRPr/>
          </a:p>
        </p:txBody>
      </p:sp>
      <p:pic>
        <p:nvPicPr>
          <p:cNvPr id="324" name="Google Shape;324;p50"/>
          <p:cNvPicPr preferRelativeResize="0"/>
          <p:nvPr/>
        </p:nvPicPr>
        <p:blipFill>
          <a:blip r:embed="rId3">
            <a:alphaModFix/>
          </a:blip>
          <a:stretch>
            <a:fillRect/>
          </a:stretch>
        </p:blipFill>
        <p:spPr>
          <a:xfrm>
            <a:off x="7236075" y="0"/>
            <a:ext cx="1907925" cy="1907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1"/>
          <p:cNvSpPr txBox="1"/>
          <p:nvPr>
            <p:ph type="title"/>
          </p:nvPr>
        </p:nvSpPr>
        <p:spPr>
          <a:xfrm>
            <a:off x="584250" y="1807850"/>
            <a:ext cx="64758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200000"/>
              </a:lnSpc>
              <a:spcBef>
                <a:spcPts val="1200"/>
              </a:spcBef>
              <a:spcAft>
                <a:spcPts val="0"/>
              </a:spcAft>
              <a:buSzPct val="31173"/>
              <a:buNone/>
            </a:pPr>
            <a:r>
              <a:rPr b="1" i="1" lang="en" sz="3528">
                <a:solidFill>
                  <a:srgbClr val="45818E"/>
                </a:solidFill>
              </a:rPr>
              <a:t>Thank You</a:t>
            </a:r>
            <a:endParaRPr b="1" i="1" sz="3528">
              <a:solidFill>
                <a:srgbClr val="45818E"/>
              </a:solidFill>
            </a:endParaRPr>
          </a:p>
          <a:p>
            <a:pPr indent="0" lvl="0" marL="0" rtl="0" algn="l">
              <a:lnSpc>
                <a:spcPct val="100000"/>
              </a:lnSpc>
              <a:spcBef>
                <a:spcPts val="1200"/>
              </a:spcBef>
              <a:spcAft>
                <a:spcPts val="0"/>
              </a:spcAft>
              <a:buSzPct val="78304"/>
              <a:buNone/>
            </a:pPr>
            <a:r>
              <a:t/>
            </a:r>
            <a:endParaRPr sz="3973">
              <a:solidFill>
                <a:schemeClr val="dk2"/>
              </a:solidFill>
            </a:endParaRPr>
          </a:p>
        </p:txBody>
      </p:sp>
      <p:pic>
        <p:nvPicPr>
          <p:cNvPr id="330" name="Google Shape;330;p51"/>
          <p:cNvPicPr preferRelativeResize="0"/>
          <p:nvPr/>
        </p:nvPicPr>
        <p:blipFill>
          <a:blip r:embed="rId3">
            <a:alphaModFix/>
          </a:blip>
          <a:stretch>
            <a:fillRect/>
          </a:stretch>
        </p:blipFill>
        <p:spPr>
          <a:xfrm>
            <a:off x="7236075" y="0"/>
            <a:ext cx="1907925" cy="1907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b="1" lang="en"/>
              <a:t>Business Objective:</a:t>
            </a:r>
            <a:endParaRPr b="1"/>
          </a:p>
          <a:p>
            <a:pPr indent="0" lvl="0" marL="0" rtl="0" algn="l">
              <a:lnSpc>
                <a:spcPct val="100000"/>
              </a:lnSpc>
              <a:spcBef>
                <a:spcPts val="0"/>
              </a:spcBef>
              <a:spcAft>
                <a:spcPts val="0"/>
              </a:spcAft>
              <a:buClr>
                <a:schemeClr val="dk1"/>
              </a:buClr>
              <a:buSzPct val="39285"/>
              <a:buFont typeface="Arial"/>
              <a:buNone/>
            </a:pPr>
            <a:r>
              <a:t/>
            </a:r>
            <a:endParaRPr/>
          </a:p>
          <a:p>
            <a:pPr indent="0" lvl="0" marL="0" rtl="0" algn="l">
              <a:lnSpc>
                <a:spcPct val="100000"/>
              </a:lnSpc>
              <a:spcBef>
                <a:spcPts val="0"/>
              </a:spcBef>
              <a:spcAft>
                <a:spcPts val="0"/>
              </a:spcAft>
              <a:buClr>
                <a:schemeClr val="dk1"/>
              </a:buClr>
              <a:buSzPct val="39285"/>
              <a:buFont typeface="Arial"/>
              <a:buNone/>
            </a:pPr>
            <a:r>
              <a:t/>
            </a:r>
            <a:endParaRPr/>
          </a:p>
          <a:p>
            <a:pPr indent="0" lvl="0" marL="0" rtl="0" algn="l">
              <a:lnSpc>
                <a:spcPct val="100000"/>
              </a:lnSpc>
              <a:spcBef>
                <a:spcPts val="0"/>
              </a:spcBef>
              <a:spcAft>
                <a:spcPts val="0"/>
              </a:spcAft>
              <a:buSzPct val="111111"/>
              <a:buNone/>
            </a:pPr>
            <a:r>
              <a:t/>
            </a:r>
            <a:endParaRPr/>
          </a:p>
        </p:txBody>
      </p:sp>
      <p:sp>
        <p:nvSpPr>
          <p:cNvPr id="75" name="Google Shape;75;p16"/>
          <p:cNvSpPr txBox="1"/>
          <p:nvPr>
            <p:ph idx="1" type="body"/>
          </p:nvPr>
        </p:nvSpPr>
        <p:spPr>
          <a:xfrm>
            <a:off x="311700" y="1169750"/>
            <a:ext cx="6810000" cy="3399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935"/>
              <a:buNone/>
            </a:pPr>
            <a:r>
              <a:rPr lang="en"/>
              <a:t>To analyse the covid-19 India data and find key insights on patient demographics, patient clusters, state and district level spread. To be able to foresee the local transmission rate, top affected districts and predict the saturation point of the disease spread.</a:t>
            </a:r>
            <a:endParaRPr/>
          </a:p>
          <a:p>
            <a:pPr indent="0" lvl="0" marL="0" rtl="0" algn="l">
              <a:lnSpc>
                <a:spcPct val="95000"/>
              </a:lnSpc>
              <a:spcBef>
                <a:spcPts val="1200"/>
              </a:spcBef>
              <a:spcAft>
                <a:spcPts val="0"/>
              </a:spcAft>
              <a:buSzPts val="935"/>
              <a:buNone/>
            </a:pPr>
            <a:r>
              <a:t/>
            </a:r>
            <a:endParaRPr sz="2330"/>
          </a:p>
          <a:p>
            <a:pPr indent="0" lvl="0" marL="0" rtl="0" algn="l">
              <a:lnSpc>
                <a:spcPct val="95000"/>
              </a:lnSpc>
              <a:spcBef>
                <a:spcPts val="1200"/>
              </a:spcBef>
              <a:spcAft>
                <a:spcPts val="0"/>
              </a:spcAft>
              <a:buSzPts val="935"/>
              <a:buNone/>
            </a:pPr>
            <a:r>
              <a:t/>
            </a:r>
            <a:endParaRPr sz="2330"/>
          </a:p>
          <a:p>
            <a:pPr indent="0" lvl="0" marL="0" rtl="0" algn="l">
              <a:lnSpc>
                <a:spcPct val="95000"/>
              </a:lnSpc>
              <a:spcBef>
                <a:spcPts val="1200"/>
              </a:spcBef>
              <a:spcAft>
                <a:spcPts val="1200"/>
              </a:spcAft>
              <a:buSzPts val="935"/>
              <a:buNone/>
            </a:pPr>
            <a:r>
              <a:rPr lang="en" sz="2330"/>
              <a:t>                                                       </a:t>
            </a:r>
            <a:endParaRPr sz="2330"/>
          </a:p>
        </p:txBody>
      </p:sp>
      <p:pic>
        <p:nvPicPr>
          <p:cNvPr id="76" name="Google Shape;76;p16"/>
          <p:cNvPicPr preferRelativeResize="0"/>
          <p:nvPr/>
        </p:nvPicPr>
        <p:blipFill>
          <a:blip r:embed="rId3">
            <a:alphaModFix/>
          </a:blip>
          <a:stretch>
            <a:fillRect/>
          </a:stretch>
        </p:blipFill>
        <p:spPr>
          <a:xfrm>
            <a:off x="7236075" y="0"/>
            <a:ext cx="1907925" cy="1907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7135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b="1" lang="en"/>
              <a:t>Problem Statement</a:t>
            </a:r>
            <a:endParaRPr b="1"/>
          </a:p>
          <a:p>
            <a:pPr indent="0" lvl="0" marL="0" rtl="0" algn="l">
              <a:lnSpc>
                <a:spcPct val="100000"/>
              </a:lnSpc>
              <a:spcBef>
                <a:spcPts val="0"/>
              </a:spcBef>
              <a:spcAft>
                <a:spcPts val="0"/>
              </a:spcAft>
              <a:buClr>
                <a:schemeClr val="dk1"/>
              </a:buClr>
              <a:buSzPct val="39285"/>
              <a:buFont typeface="Arial"/>
              <a:buNone/>
            </a:pPr>
            <a:r>
              <a:t/>
            </a:r>
            <a:endParaRPr/>
          </a:p>
          <a:p>
            <a:pPr indent="0" lvl="0" marL="0" rtl="0" algn="l">
              <a:lnSpc>
                <a:spcPct val="100000"/>
              </a:lnSpc>
              <a:spcBef>
                <a:spcPts val="0"/>
              </a:spcBef>
              <a:spcAft>
                <a:spcPts val="0"/>
              </a:spcAft>
              <a:buClr>
                <a:schemeClr val="dk1"/>
              </a:buClr>
              <a:buSzPct val="39285"/>
              <a:buFont typeface="Arial"/>
              <a:buNone/>
            </a:pPr>
            <a:r>
              <a:t/>
            </a:r>
            <a:endParaRPr/>
          </a:p>
          <a:p>
            <a:pPr indent="0" lvl="0" marL="0" rtl="0" algn="l">
              <a:lnSpc>
                <a:spcPct val="100000"/>
              </a:lnSpc>
              <a:spcBef>
                <a:spcPts val="0"/>
              </a:spcBef>
              <a:spcAft>
                <a:spcPts val="0"/>
              </a:spcAft>
              <a:buSzPct val="111111"/>
              <a:buNone/>
            </a:pPr>
            <a:r>
              <a:t/>
            </a:r>
            <a:endParaRPr/>
          </a:p>
        </p:txBody>
      </p:sp>
      <p:sp>
        <p:nvSpPr>
          <p:cNvPr id="82" name="Google Shape;82;p17"/>
          <p:cNvSpPr txBox="1"/>
          <p:nvPr>
            <p:ph idx="1" type="body"/>
          </p:nvPr>
        </p:nvSpPr>
        <p:spPr>
          <a:xfrm>
            <a:off x="311700" y="1169750"/>
            <a:ext cx="7267200" cy="35382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1200"/>
              </a:spcBef>
              <a:spcAft>
                <a:spcPts val="0"/>
              </a:spcAft>
              <a:buNone/>
            </a:pPr>
            <a:r>
              <a:rPr lang="en"/>
              <a:t>1) </a:t>
            </a:r>
            <a:r>
              <a:rPr lang="en"/>
              <a:t>Data preparation: Loading into Hadoop</a:t>
            </a:r>
            <a:endParaRPr/>
          </a:p>
          <a:p>
            <a:pPr indent="0" lvl="0" marL="1828800" rtl="0" algn="l">
              <a:lnSpc>
                <a:spcPct val="80000"/>
              </a:lnSpc>
              <a:spcBef>
                <a:spcPts val="1200"/>
              </a:spcBef>
              <a:spcAft>
                <a:spcPts val="0"/>
              </a:spcAft>
              <a:buNone/>
            </a:pPr>
            <a:r>
              <a:rPr lang="en"/>
              <a:t>    </a:t>
            </a:r>
            <a:r>
              <a:rPr lang="en" sz="1800"/>
              <a:t>Quality data preparation</a:t>
            </a:r>
            <a:endParaRPr/>
          </a:p>
          <a:p>
            <a:pPr indent="0" lvl="0" marL="1828800" rtl="0" algn="l">
              <a:lnSpc>
                <a:spcPct val="80000"/>
              </a:lnSpc>
              <a:spcBef>
                <a:spcPts val="1200"/>
              </a:spcBef>
              <a:spcAft>
                <a:spcPts val="0"/>
              </a:spcAft>
              <a:buNone/>
            </a:pPr>
            <a:r>
              <a:rPr lang="en" sz="1800"/>
              <a:t>    Identifying tool for BI</a:t>
            </a:r>
            <a:endParaRPr sz="1800"/>
          </a:p>
          <a:p>
            <a:pPr indent="0" lvl="0" marL="1828800" rtl="0" algn="l">
              <a:lnSpc>
                <a:spcPct val="80000"/>
              </a:lnSpc>
              <a:spcBef>
                <a:spcPts val="1200"/>
              </a:spcBef>
              <a:spcAft>
                <a:spcPts val="0"/>
              </a:spcAft>
              <a:buNone/>
            </a:pPr>
            <a:r>
              <a:t/>
            </a:r>
            <a:endParaRPr/>
          </a:p>
          <a:p>
            <a:pPr indent="0" lvl="0" marL="0" rtl="0" algn="just">
              <a:lnSpc>
                <a:spcPct val="80000"/>
              </a:lnSpc>
              <a:spcBef>
                <a:spcPts val="1200"/>
              </a:spcBef>
              <a:spcAft>
                <a:spcPts val="0"/>
              </a:spcAft>
              <a:buNone/>
            </a:pPr>
            <a:r>
              <a:rPr lang="en"/>
              <a:t>2) Identifies the top 6 affected districts in India Improves planning  and strategy to provide.</a:t>
            </a:r>
            <a:endParaRPr/>
          </a:p>
          <a:p>
            <a:pPr indent="0" lvl="0" marL="0" rtl="0" algn="just">
              <a:lnSpc>
                <a:spcPct val="80000"/>
              </a:lnSpc>
              <a:spcBef>
                <a:spcPts val="1200"/>
              </a:spcBef>
              <a:spcAft>
                <a:spcPts val="0"/>
              </a:spcAft>
              <a:buNone/>
            </a:pPr>
            <a:r>
              <a:t/>
            </a:r>
            <a:endParaRPr/>
          </a:p>
          <a:p>
            <a:pPr indent="0" lvl="0" marL="0" rtl="0" algn="l">
              <a:lnSpc>
                <a:spcPct val="80000"/>
              </a:lnSpc>
              <a:spcBef>
                <a:spcPts val="1200"/>
              </a:spcBef>
              <a:spcAft>
                <a:spcPts val="0"/>
              </a:spcAft>
              <a:buNone/>
            </a:pPr>
            <a:r>
              <a:rPr lang="en"/>
              <a:t>3) Identifies patient demographics to understand the spread and trend in daily cases treatment.</a:t>
            </a:r>
            <a:endParaRPr/>
          </a:p>
          <a:p>
            <a:pPr indent="0" lvl="0" marL="0" rtl="0" algn="l">
              <a:lnSpc>
                <a:spcPct val="95000"/>
              </a:lnSpc>
              <a:spcBef>
                <a:spcPts val="1200"/>
              </a:spcBef>
              <a:spcAft>
                <a:spcPts val="0"/>
              </a:spcAft>
              <a:buClr>
                <a:schemeClr val="dk1"/>
              </a:buClr>
              <a:buSzPts val="1100"/>
              <a:buFont typeface="Arial"/>
              <a:buNone/>
            </a:pPr>
            <a:r>
              <a:t/>
            </a:r>
            <a:endParaRPr/>
          </a:p>
          <a:p>
            <a:pPr indent="0" lvl="0" marL="0" rtl="0" algn="l">
              <a:lnSpc>
                <a:spcPct val="95000"/>
              </a:lnSpc>
              <a:spcBef>
                <a:spcPts val="1200"/>
              </a:spcBef>
              <a:spcAft>
                <a:spcPts val="0"/>
              </a:spcAft>
              <a:buClr>
                <a:schemeClr val="dk1"/>
              </a:buClr>
              <a:buSzPts val="1100"/>
              <a:buFont typeface="Arial"/>
              <a:buNone/>
            </a:pPr>
            <a:r>
              <a:t/>
            </a:r>
            <a:endParaRPr/>
          </a:p>
          <a:p>
            <a:pPr indent="0" lvl="0" marL="0" rtl="0" algn="l">
              <a:lnSpc>
                <a:spcPct val="95000"/>
              </a:lnSpc>
              <a:spcBef>
                <a:spcPts val="1200"/>
              </a:spcBef>
              <a:spcAft>
                <a:spcPts val="0"/>
              </a:spcAft>
              <a:buClr>
                <a:schemeClr val="dk1"/>
              </a:buClr>
              <a:buSzPts val="1100"/>
              <a:buFont typeface="Arial"/>
              <a:buNone/>
            </a:pPr>
            <a:r>
              <a:t/>
            </a:r>
            <a:endParaRPr/>
          </a:p>
          <a:p>
            <a:pPr indent="0" lvl="0" marL="0" rtl="0" algn="l">
              <a:lnSpc>
                <a:spcPct val="95000"/>
              </a:lnSpc>
              <a:spcBef>
                <a:spcPts val="1200"/>
              </a:spcBef>
              <a:spcAft>
                <a:spcPts val="0"/>
              </a:spcAft>
              <a:buSzPts val="935"/>
              <a:buNone/>
            </a:pPr>
            <a:r>
              <a:t/>
            </a:r>
            <a:endParaRPr/>
          </a:p>
          <a:p>
            <a:pPr indent="0" lvl="0" marL="0" rtl="0" algn="l">
              <a:lnSpc>
                <a:spcPct val="95000"/>
              </a:lnSpc>
              <a:spcBef>
                <a:spcPts val="1200"/>
              </a:spcBef>
              <a:spcAft>
                <a:spcPts val="0"/>
              </a:spcAft>
              <a:buSzPts val="935"/>
              <a:buNone/>
            </a:pPr>
            <a:r>
              <a:t/>
            </a:r>
            <a:endParaRPr sz="2330"/>
          </a:p>
          <a:p>
            <a:pPr indent="0" lvl="0" marL="0" rtl="0" algn="l">
              <a:lnSpc>
                <a:spcPct val="95000"/>
              </a:lnSpc>
              <a:spcBef>
                <a:spcPts val="1200"/>
              </a:spcBef>
              <a:spcAft>
                <a:spcPts val="0"/>
              </a:spcAft>
              <a:buSzPts val="935"/>
              <a:buNone/>
            </a:pPr>
            <a:r>
              <a:t/>
            </a:r>
            <a:endParaRPr sz="2330"/>
          </a:p>
          <a:p>
            <a:pPr indent="0" lvl="0" marL="0" rtl="0" algn="l">
              <a:lnSpc>
                <a:spcPct val="95000"/>
              </a:lnSpc>
              <a:spcBef>
                <a:spcPts val="1200"/>
              </a:spcBef>
              <a:spcAft>
                <a:spcPts val="1200"/>
              </a:spcAft>
              <a:buSzPts val="935"/>
              <a:buNone/>
            </a:pPr>
            <a:r>
              <a:rPr lang="en" sz="2330"/>
              <a:t>                                                       </a:t>
            </a:r>
            <a:endParaRPr sz="2330"/>
          </a:p>
        </p:txBody>
      </p:sp>
      <p:pic>
        <p:nvPicPr>
          <p:cNvPr id="83" name="Google Shape;83;p17"/>
          <p:cNvPicPr preferRelativeResize="0"/>
          <p:nvPr/>
        </p:nvPicPr>
        <p:blipFill>
          <a:blip r:embed="rId3">
            <a:alphaModFix/>
          </a:blip>
          <a:stretch>
            <a:fillRect/>
          </a:stretch>
        </p:blipFill>
        <p:spPr>
          <a:xfrm>
            <a:off x="7236075" y="0"/>
            <a:ext cx="1907925" cy="1907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7135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t/>
            </a:r>
            <a:endParaRPr b="1"/>
          </a:p>
          <a:p>
            <a:pPr indent="0" lvl="0" marL="0" rtl="0" algn="l">
              <a:lnSpc>
                <a:spcPct val="100000"/>
              </a:lnSpc>
              <a:spcBef>
                <a:spcPts val="0"/>
              </a:spcBef>
              <a:spcAft>
                <a:spcPts val="0"/>
              </a:spcAft>
              <a:buClr>
                <a:schemeClr val="dk1"/>
              </a:buClr>
              <a:buSzPct val="39285"/>
              <a:buFont typeface="Arial"/>
              <a:buNone/>
            </a:pPr>
            <a:r>
              <a:t/>
            </a:r>
            <a:endParaRPr/>
          </a:p>
          <a:p>
            <a:pPr indent="0" lvl="0" marL="0" rtl="0" algn="l">
              <a:lnSpc>
                <a:spcPct val="100000"/>
              </a:lnSpc>
              <a:spcBef>
                <a:spcPts val="0"/>
              </a:spcBef>
              <a:spcAft>
                <a:spcPts val="0"/>
              </a:spcAft>
              <a:buClr>
                <a:schemeClr val="dk1"/>
              </a:buClr>
              <a:buSzPct val="39285"/>
              <a:buFont typeface="Arial"/>
              <a:buNone/>
            </a:pPr>
            <a:r>
              <a:t/>
            </a:r>
            <a:endParaRPr/>
          </a:p>
          <a:p>
            <a:pPr indent="0" lvl="0" marL="0" rtl="0" algn="l">
              <a:lnSpc>
                <a:spcPct val="100000"/>
              </a:lnSpc>
              <a:spcBef>
                <a:spcPts val="0"/>
              </a:spcBef>
              <a:spcAft>
                <a:spcPts val="0"/>
              </a:spcAft>
              <a:buSzPct val="111111"/>
              <a:buNone/>
            </a:pPr>
            <a:r>
              <a:t/>
            </a:r>
            <a:endParaRPr/>
          </a:p>
        </p:txBody>
      </p:sp>
      <p:sp>
        <p:nvSpPr>
          <p:cNvPr id="89" name="Google Shape;89;p18"/>
          <p:cNvSpPr txBox="1"/>
          <p:nvPr>
            <p:ph idx="1" type="body"/>
          </p:nvPr>
        </p:nvSpPr>
        <p:spPr>
          <a:xfrm>
            <a:off x="311700" y="948600"/>
            <a:ext cx="7267200" cy="37593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1200"/>
              </a:spcBef>
              <a:spcAft>
                <a:spcPts val="0"/>
              </a:spcAft>
              <a:buSzPts val="1100"/>
              <a:buNone/>
            </a:pPr>
            <a:r>
              <a:rPr lang="en"/>
              <a:t>4) Provides key insights for new policy formation like lockdown extension.</a:t>
            </a:r>
            <a:endParaRPr/>
          </a:p>
          <a:p>
            <a:pPr indent="0" lvl="0" marL="0" rtl="0" algn="l">
              <a:lnSpc>
                <a:spcPct val="80000"/>
              </a:lnSpc>
              <a:spcBef>
                <a:spcPts val="1200"/>
              </a:spcBef>
              <a:spcAft>
                <a:spcPts val="0"/>
              </a:spcAft>
              <a:buSzPts val="1100"/>
              <a:buNone/>
            </a:pPr>
            <a:r>
              <a:t/>
            </a:r>
            <a:endParaRPr/>
          </a:p>
          <a:p>
            <a:pPr indent="0" lvl="0" marL="0" rtl="0" algn="l">
              <a:lnSpc>
                <a:spcPct val="80000"/>
              </a:lnSpc>
              <a:spcBef>
                <a:spcPts val="1200"/>
              </a:spcBef>
              <a:spcAft>
                <a:spcPts val="0"/>
              </a:spcAft>
              <a:buSzPts val="1100"/>
              <a:buNone/>
            </a:pPr>
            <a:r>
              <a:rPr lang="en"/>
              <a:t>5)Predicts the saturation point for the spread.</a:t>
            </a:r>
            <a:endParaRPr/>
          </a:p>
          <a:p>
            <a:pPr indent="0" lvl="0" marL="0" rtl="0" algn="l">
              <a:lnSpc>
                <a:spcPct val="80000"/>
              </a:lnSpc>
              <a:spcBef>
                <a:spcPts val="1200"/>
              </a:spcBef>
              <a:spcAft>
                <a:spcPts val="0"/>
              </a:spcAft>
              <a:buSzPts val="1100"/>
              <a:buNone/>
            </a:pPr>
            <a:r>
              <a:t/>
            </a:r>
            <a:endParaRPr/>
          </a:p>
          <a:p>
            <a:pPr indent="0" lvl="0" marL="0" rtl="0" algn="l">
              <a:lnSpc>
                <a:spcPct val="80000"/>
              </a:lnSpc>
              <a:spcBef>
                <a:spcPts val="1200"/>
              </a:spcBef>
              <a:spcAft>
                <a:spcPts val="0"/>
              </a:spcAft>
              <a:buSzPts val="1100"/>
              <a:buNone/>
            </a:pPr>
            <a:r>
              <a:rPr lang="en"/>
              <a:t>6)Average time taken by patients to recover, average time a patient stays in hospital-hospital occupancy.</a:t>
            </a:r>
            <a:endParaRPr/>
          </a:p>
          <a:p>
            <a:pPr indent="0" lvl="0" marL="0" rtl="0" algn="l">
              <a:lnSpc>
                <a:spcPct val="80000"/>
              </a:lnSpc>
              <a:spcBef>
                <a:spcPts val="1200"/>
              </a:spcBef>
              <a:spcAft>
                <a:spcPts val="0"/>
              </a:spcAft>
              <a:buSzPts val="1100"/>
              <a:buNone/>
            </a:pPr>
            <a:r>
              <a:t/>
            </a:r>
            <a:endParaRPr/>
          </a:p>
          <a:p>
            <a:pPr indent="0" lvl="0" marL="0" rtl="0" algn="l">
              <a:lnSpc>
                <a:spcPct val="80000"/>
              </a:lnSpc>
              <a:spcBef>
                <a:spcPts val="1200"/>
              </a:spcBef>
              <a:spcAft>
                <a:spcPts val="0"/>
              </a:spcAft>
              <a:buSzPts val="1100"/>
              <a:buNone/>
            </a:pPr>
            <a:r>
              <a:rPr lang="en"/>
              <a:t>7)</a:t>
            </a:r>
            <a:r>
              <a:rPr lang="en"/>
              <a:t>To track load on healthcare facility and predict number of ventilators required in future.</a:t>
            </a:r>
            <a:endParaRPr/>
          </a:p>
          <a:p>
            <a:pPr indent="0" lvl="0" marL="0" rtl="0" algn="l">
              <a:lnSpc>
                <a:spcPct val="95000"/>
              </a:lnSpc>
              <a:spcBef>
                <a:spcPts val="1200"/>
              </a:spcBef>
              <a:spcAft>
                <a:spcPts val="0"/>
              </a:spcAft>
              <a:buSzPts val="1100"/>
              <a:buNone/>
            </a:pPr>
            <a:r>
              <a:t/>
            </a:r>
            <a:endParaRPr/>
          </a:p>
          <a:p>
            <a:pPr indent="0" lvl="0" marL="0" rtl="0" algn="l">
              <a:lnSpc>
                <a:spcPct val="95000"/>
              </a:lnSpc>
              <a:spcBef>
                <a:spcPts val="1200"/>
              </a:spcBef>
              <a:spcAft>
                <a:spcPts val="0"/>
              </a:spcAft>
              <a:buSzPts val="1100"/>
              <a:buNone/>
            </a:pPr>
            <a:r>
              <a:t/>
            </a:r>
            <a:endParaRPr/>
          </a:p>
          <a:p>
            <a:pPr indent="0" lvl="0" marL="0" rtl="0" algn="l">
              <a:lnSpc>
                <a:spcPct val="95000"/>
              </a:lnSpc>
              <a:spcBef>
                <a:spcPts val="1200"/>
              </a:spcBef>
              <a:spcAft>
                <a:spcPts val="0"/>
              </a:spcAft>
              <a:buSzPts val="935"/>
              <a:buNone/>
            </a:pPr>
            <a:r>
              <a:t/>
            </a:r>
            <a:endParaRPr/>
          </a:p>
          <a:p>
            <a:pPr indent="0" lvl="0" marL="0" rtl="0" algn="l">
              <a:lnSpc>
                <a:spcPct val="95000"/>
              </a:lnSpc>
              <a:spcBef>
                <a:spcPts val="1200"/>
              </a:spcBef>
              <a:spcAft>
                <a:spcPts val="0"/>
              </a:spcAft>
              <a:buSzPts val="935"/>
              <a:buNone/>
            </a:pPr>
            <a:r>
              <a:t/>
            </a:r>
            <a:endParaRPr sz="2330"/>
          </a:p>
          <a:p>
            <a:pPr indent="0" lvl="0" marL="0" rtl="0" algn="l">
              <a:lnSpc>
                <a:spcPct val="95000"/>
              </a:lnSpc>
              <a:spcBef>
                <a:spcPts val="1200"/>
              </a:spcBef>
              <a:spcAft>
                <a:spcPts val="0"/>
              </a:spcAft>
              <a:buSzPts val="935"/>
              <a:buNone/>
            </a:pPr>
            <a:r>
              <a:t/>
            </a:r>
            <a:endParaRPr sz="2330"/>
          </a:p>
          <a:p>
            <a:pPr indent="0" lvl="0" marL="0" rtl="0" algn="l">
              <a:lnSpc>
                <a:spcPct val="95000"/>
              </a:lnSpc>
              <a:spcBef>
                <a:spcPts val="1200"/>
              </a:spcBef>
              <a:spcAft>
                <a:spcPts val="1200"/>
              </a:spcAft>
              <a:buSzPts val="935"/>
              <a:buNone/>
            </a:pPr>
            <a:r>
              <a:rPr lang="en" sz="2330"/>
              <a:t>                                                       </a:t>
            </a:r>
            <a:endParaRPr sz="2330"/>
          </a:p>
        </p:txBody>
      </p:sp>
      <p:pic>
        <p:nvPicPr>
          <p:cNvPr id="90" name="Google Shape;90;p18"/>
          <p:cNvPicPr preferRelativeResize="0"/>
          <p:nvPr/>
        </p:nvPicPr>
        <p:blipFill>
          <a:blip r:embed="rId3">
            <a:alphaModFix/>
          </a:blip>
          <a:stretch>
            <a:fillRect/>
          </a:stretch>
        </p:blipFill>
        <p:spPr>
          <a:xfrm>
            <a:off x="7236075" y="0"/>
            <a:ext cx="1907925" cy="1907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Clr>
                <a:schemeClr val="dk1"/>
              </a:buClr>
              <a:buSzPct val="39285"/>
              <a:buFont typeface="Arial"/>
              <a:buNone/>
            </a:pPr>
            <a:r>
              <a:rPr b="1" lang="en" sz="2800">
                <a:solidFill>
                  <a:schemeClr val="dk2"/>
                </a:solidFill>
              </a:rPr>
              <a:t>Dataset Description:</a:t>
            </a:r>
            <a:endParaRPr b="1" sz="2800">
              <a:solidFill>
                <a:schemeClr val="dk2"/>
              </a:solidFill>
            </a:endParaRPr>
          </a:p>
          <a:p>
            <a:pPr indent="0" lvl="0" marL="0" rtl="0" algn="l">
              <a:lnSpc>
                <a:spcPct val="100000"/>
              </a:lnSpc>
              <a:spcBef>
                <a:spcPts val="1200"/>
              </a:spcBef>
              <a:spcAft>
                <a:spcPts val="0"/>
              </a:spcAft>
              <a:buSzPct val="111111"/>
              <a:buNone/>
            </a:pPr>
            <a:r>
              <a:t/>
            </a:r>
            <a:endParaRPr b="1"/>
          </a:p>
        </p:txBody>
      </p:sp>
      <p:sp>
        <p:nvSpPr>
          <p:cNvPr id="96" name="Google Shape;96;p19"/>
          <p:cNvSpPr txBox="1"/>
          <p:nvPr>
            <p:ph idx="1" type="body"/>
          </p:nvPr>
        </p:nvSpPr>
        <p:spPr>
          <a:xfrm>
            <a:off x="152400" y="1152475"/>
            <a:ext cx="8520600" cy="34164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1200"/>
              </a:spcBef>
              <a:spcAft>
                <a:spcPts val="0"/>
              </a:spcAft>
              <a:buClr>
                <a:schemeClr val="dk1"/>
              </a:buClr>
              <a:buSzPct val="61111"/>
              <a:buFont typeface="Arial"/>
              <a:buNone/>
            </a:pPr>
            <a:r>
              <a:rPr lang="en"/>
              <a:t>In this use case, there are 3 data sets:</a:t>
            </a:r>
            <a:endParaRPr/>
          </a:p>
          <a:p>
            <a:pPr indent="0" lvl="0" marL="0" rtl="0" algn="l">
              <a:lnSpc>
                <a:spcPct val="115000"/>
              </a:lnSpc>
              <a:spcBef>
                <a:spcPts val="1200"/>
              </a:spcBef>
              <a:spcAft>
                <a:spcPts val="0"/>
              </a:spcAft>
              <a:buClr>
                <a:schemeClr val="dk1"/>
              </a:buClr>
              <a:buSzPct val="61111"/>
              <a:buFont typeface="Arial"/>
              <a:buNone/>
            </a:pPr>
            <a:r>
              <a:rPr lang="en"/>
              <a:t>1. </a:t>
            </a:r>
            <a:r>
              <a:rPr lang="en"/>
              <a:t>Qsecond.csv</a:t>
            </a:r>
            <a:endParaRPr/>
          </a:p>
          <a:p>
            <a:pPr indent="0" lvl="0" marL="0" rtl="0" algn="l">
              <a:lnSpc>
                <a:spcPct val="115000"/>
              </a:lnSpc>
              <a:spcBef>
                <a:spcPts val="1200"/>
              </a:spcBef>
              <a:spcAft>
                <a:spcPts val="0"/>
              </a:spcAft>
              <a:buNone/>
            </a:pPr>
            <a:r>
              <a:rPr lang="en"/>
              <a:t>2 .Nation.csv</a:t>
            </a:r>
            <a:endParaRPr/>
          </a:p>
          <a:p>
            <a:pPr indent="0" lvl="0" marL="0" rtl="0" algn="l">
              <a:lnSpc>
                <a:spcPct val="115000"/>
              </a:lnSpc>
              <a:spcBef>
                <a:spcPts val="1200"/>
              </a:spcBef>
              <a:spcAft>
                <a:spcPts val="0"/>
              </a:spcAft>
              <a:buNone/>
            </a:pPr>
            <a:r>
              <a:rPr lang="en"/>
              <a:t>3.Recover.csv  </a:t>
            </a:r>
            <a:endParaRPr/>
          </a:p>
          <a:p>
            <a:pPr indent="0" lvl="0" marL="0" rtl="0" algn="l">
              <a:lnSpc>
                <a:spcPct val="115000"/>
              </a:lnSpc>
              <a:spcBef>
                <a:spcPts val="1200"/>
              </a:spcBef>
              <a:spcAft>
                <a:spcPts val="0"/>
              </a:spcAft>
              <a:buClr>
                <a:schemeClr val="dk1"/>
              </a:buClr>
              <a:buSzPct val="61111"/>
              <a:buFont typeface="Arial"/>
              <a:buNone/>
            </a:pPr>
            <a:r>
              <a:t/>
            </a:r>
            <a:endParaRPr/>
          </a:p>
          <a:p>
            <a:pPr indent="0" lvl="0" marL="457200" rtl="0" algn="l">
              <a:lnSpc>
                <a:spcPct val="115000"/>
              </a:lnSpc>
              <a:spcBef>
                <a:spcPts val="1200"/>
              </a:spcBef>
              <a:spcAft>
                <a:spcPts val="0"/>
              </a:spcAft>
              <a:buClr>
                <a:schemeClr val="dk1"/>
              </a:buClr>
              <a:buSzPct val="61111"/>
              <a:buFont typeface="Arial"/>
              <a:buNone/>
            </a:pPr>
            <a:r>
              <a:t/>
            </a:r>
            <a:endParaRPr/>
          </a:p>
          <a:p>
            <a:pPr indent="0" lvl="0" marL="457200" rtl="0" algn="l">
              <a:lnSpc>
                <a:spcPct val="115000"/>
              </a:lnSpc>
              <a:spcBef>
                <a:spcPts val="1200"/>
              </a:spcBef>
              <a:spcAft>
                <a:spcPts val="0"/>
              </a:spcAft>
              <a:buNone/>
            </a:pPr>
            <a:r>
              <a:t/>
            </a:r>
            <a:endParaRPr/>
          </a:p>
          <a:p>
            <a:pPr indent="0" lvl="0" marL="457200" rtl="0" algn="l">
              <a:lnSpc>
                <a:spcPct val="115000"/>
              </a:lnSpc>
              <a:spcBef>
                <a:spcPts val="1200"/>
              </a:spcBef>
              <a:spcAft>
                <a:spcPts val="0"/>
              </a:spcAft>
              <a:buNone/>
            </a:pPr>
            <a:r>
              <a:t/>
            </a:r>
            <a:endParaRPr/>
          </a:p>
          <a:p>
            <a:pPr indent="0" lvl="0" marL="0" rtl="0" algn="l">
              <a:lnSpc>
                <a:spcPct val="115000"/>
              </a:lnSpc>
              <a:spcBef>
                <a:spcPts val="1200"/>
              </a:spcBef>
              <a:spcAft>
                <a:spcPts val="1200"/>
              </a:spcAft>
              <a:buSzPct val="100000"/>
              <a:buNone/>
            </a:pPr>
            <a:r>
              <a:t/>
            </a:r>
            <a:endParaRPr/>
          </a:p>
        </p:txBody>
      </p:sp>
      <p:pic>
        <p:nvPicPr>
          <p:cNvPr id="97" name="Google Shape;97;p19"/>
          <p:cNvPicPr preferRelativeResize="0"/>
          <p:nvPr/>
        </p:nvPicPr>
        <p:blipFill>
          <a:blip r:embed="rId3">
            <a:alphaModFix/>
          </a:blip>
          <a:stretch>
            <a:fillRect/>
          </a:stretch>
        </p:blipFill>
        <p:spPr>
          <a:xfrm>
            <a:off x="7236075" y="0"/>
            <a:ext cx="1907925" cy="1907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Process</a:t>
            </a:r>
            <a:endParaRPr/>
          </a:p>
        </p:txBody>
      </p:sp>
      <p:sp>
        <p:nvSpPr>
          <p:cNvPr id="103" name="Google Shape;103;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200000"/>
              </a:lnSpc>
              <a:spcBef>
                <a:spcPts val="1200"/>
              </a:spcBef>
              <a:spcAft>
                <a:spcPts val="0"/>
              </a:spcAft>
              <a:buClr>
                <a:schemeClr val="dk1"/>
              </a:buClr>
              <a:buSzPts val="1100"/>
              <a:buFont typeface="Arial"/>
              <a:buNone/>
            </a:pPr>
            <a:r>
              <a:rPr lang="en" sz="2000"/>
              <a:t>1) Create a Database</a:t>
            </a:r>
            <a:endParaRPr sz="2000"/>
          </a:p>
          <a:p>
            <a:pPr indent="0" lvl="0" marL="0" rtl="0" algn="l">
              <a:lnSpc>
                <a:spcPct val="200000"/>
              </a:lnSpc>
              <a:spcBef>
                <a:spcPts val="1200"/>
              </a:spcBef>
              <a:spcAft>
                <a:spcPts val="0"/>
              </a:spcAft>
              <a:buClr>
                <a:schemeClr val="dk1"/>
              </a:buClr>
              <a:buSzPts val="1100"/>
              <a:buFont typeface="Arial"/>
              <a:buNone/>
            </a:pPr>
            <a:r>
              <a:rPr lang="en" sz="2000"/>
              <a:t>2) Creating And Loading data for Qsecond.csv</a:t>
            </a:r>
            <a:endParaRPr sz="2000"/>
          </a:p>
          <a:p>
            <a:pPr indent="0" lvl="0" marL="0" rtl="0" algn="l">
              <a:lnSpc>
                <a:spcPct val="200000"/>
              </a:lnSpc>
              <a:spcBef>
                <a:spcPts val="1200"/>
              </a:spcBef>
              <a:spcAft>
                <a:spcPts val="0"/>
              </a:spcAft>
              <a:buClr>
                <a:schemeClr val="dk1"/>
              </a:buClr>
              <a:buSzPts val="1100"/>
              <a:buFont typeface="Arial"/>
              <a:buNone/>
            </a:pPr>
            <a:r>
              <a:rPr lang="en" sz="2000"/>
              <a:t>3)Creating And Loading data for Nation.csv</a:t>
            </a:r>
            <a:endParaRPr sz="2000"/>
          </a:p>
          <a:p>
            <a:pPr indent="0" lvl="0" marL="0" rtl="0" algn="l">
              <a:lnSpc>
                <a:spcPct val="200000"/>
              </a:lnSpc>
              <a:spcBef>
                <a:spcPts val="1200"/>
              </a:spcBef>
              <a:spcAft>
                <a:spcPts val="0"/>
              </a:spcAft>
              <a:buClr>
                <a:schemeClr val="dk1"/>
              </a:buClr>
              <a:buSzPts val="1100"/>
              <a:buFont typeface="Arial"/>
              <a:buNone/>
            </a:pPr>
            <a:r>
              <a:rPr lang="en" sz="2000"/>
              <a:t>4)Creating And Loading data for Recover.csv</a:t>
            </a:r>
            <a:endParaRPr sz="2000"/>
          </a:p>
          <a:p>
            <a:pPr indent="0" lvl="0" marL="0" rtl="0" algn="l">
              <a:lnSpc>
                <a:spcPct val="200000"/>
              </a:lnSpc>
              <a:spcBef>
                <a:spcPts val="1200"/>
              </a:spcBef>
              <a:spcAft>
                <a:spcPts val="1200"/>
              </a:spcAft>
              <a:buSzPts val="2571"/>
              <a:buNone/>
            </a:pPr>
            <a:r>
              <a:t/>
            </a:r>
            <a:endParaRPr sz="2000"/>
          </a:p>
        </p:txBody>
      </p:sp>
      <p:pic>
        <p:nvPicPr>
          <p:cNvPr id="104" name="Google Shape;104;p20"/>
          <p:cNvPicPr preferRelativeResize="0"/>
          <p:nvPr/>
        </p:nvPicPr>
        <p:blipFill>
          <a:blip r:embed="rId3">
            <a:alphaModFix/>
          </a:blip>
          <a:stretch>
            <a:fillRect/>
          </a:stretch>
        </p:blipFill>
        <p:spPr>
          <a:xfrm>
            <a:off x="7236075" y="0"/>
            <a:ext cx="1907925" cy="1907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38435"/>
              <a:buNone/>
            </a:pPr>
            <a:r>
              <a:rPr b="1" lang="en" sz="2861">
                <a:solidFill>
                  <a:schemeClr val="dk2"/>
                </a:solidFill>
              </a:rPr>
              <a:t>Statement</a:t>
            </a:r>
            <a:r>
              <a:rPr b="1" lang="en" sz="2861">
                <a:solidFill>
                  <a:schemeClr val="dk2"/>
                </a:solidFill>
              </a:rPr>
              <a:t> 2 Query</a:t>
            </a:r>
            <a:endParaRPr b="1" sz="2861">
              <a:solidFill>
                <a:schemeClr val="dk2"/>
              </a:solidFill>
            </a:endParaRPr>
          </a:p>
          <a:p>
            <a:pPr indent="0" lvl="0" marL="0" rtl="0" algn="l">
              <a:lnSpc>
                <a:spcPct val="100000"/>
              </a:lnSpc>
              <a:spcBef>
                <a:spcPts val="1200"/>
              </a:spcBef>
              <a:spcAft>
                <a:spcPts val="0"/>
              </a:spcAft>
              <a:buSzPct val="78304"/>
              <a:buNone/>
            </a:pPr>
            <a:r>
              <a:t/>
            </a:r>
            <a:endParaRPr sz="3973">
              <a:solidFill>
                <a:schemeClr val="dk2"/>
              </a:solidFill>
            </a:endParaRPr>
          </a:p>
        </p:txBody>
      </p:sp>
      <p:sp>
        <p:nvSpPr>
          <p:cNvPr id="110" name="Google Shape;110;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2571"/>
              <a:buNone/>
            </a:pPr>
            <a:r>
              <a:rPr lang="en" sz="2773"/>
              <a:t>select * from second </a:t>
            </a:r>
            <a:endParaRPr sz="2773"/>
          </a:p>
          <a:p>
            <a:pPr indent="0" lvl="0" marL="0" rtl="0" algn="l">
              <a:lnSpc>
                <a:spcPct val="115000"/>
              </a:lnSpc>
              <a:spcBef>
                <a:spcPts val="1200"/>
              </a:spcBef>
              <a:spcAft>
                <a:spcPts val="0"/>
              </a:spcAft>
              <a:buSzPts val="2571"/>
              <a:buNone/>
            </a:pPr>
            <a:r>
              <a:rPr lang="en" sz="2773"/>
              <a:t>sort by confirmed desc limit 6;</a:t>
            </a:r>
            <a:endParaRPr sz="2773"/>
          </a:p>
          <a:p>
            <a:pPr indent="0" lvl="0" marL="0" rtl="0" algn="l">
              <a:lnSpc>
                <a:spcPct val="115000"/>
              </a:lnSpc>
              <a:spcBef>
                <a:spcPts val="1200"/>
              </a:spcBef>
              <a:spcAft>
                <a:spcPts val="1200"/>
              </a:spcAft>
              <a:buSzPts val="2571"/>
              <a:buNone/>
            </a:pPr>
            <a:r>
              <a:t/>
            </a:r>
            <a:endParaRPr sz="2773"/>
          </a:p>
        </p:txBody>
      </p:sp>
      <p:pic>
        <p:nvPicPr>
          <p:cNvPr id="111" name="Google Shape;111;p21"/>
          <p:cNvPicPr preferRelativeResize="0"/>
          <p:nvPr/>
        </p:nvPicPr>
        <p:blipFill>
          <a:blip r:embed="rId3">
            <a:alphaModFix/>
          </a:blip>
          <a:stretch>
            <a:fillRect/>
          </a:stretch>
        </p:blipFill>
        <p:spPr>
          <a:xfrm>
            <a:off x="7236075" y="0"/>
            <a:ext cx="1907925" cy="1907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